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</p:sldIdLst>
  <p:sldSz cx="12192000" cy="6858000"/>
  <p:notesSz cx="12192000" cy="6858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733314" y="685800"/>
            <a:ext cx="8239179" cy="2585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РЕД ЗА ОБРАЗУВАНЕ НА СЕКЦИИ ЗА ГЛАСУВАНЕ С </a:t>
            </a:r>
            <a:endParaRPr lang="en-GB" sz="2800" b="1" spc="10" dirty="0">
              <a:solidFill>
                <a:srgbClr val="FFFFFF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ПИК ЗА ИЗБИРАТЕЛИ, </a:t>
            </a:r>
            <a:endParaRPr lang="en-GB" sz="2800" b="1" spc="10" dirty="0">
              <a:solidFill>
                <a:srgbClr val="FFFFFF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С ТРАЙНИ УВРЕЖДАНИЯ ИЛИ </a:t>
            </a:r>
            <a:endParaRPr lang="en-GB" sz="2800" b="1" spc="10" dirty="0">
              <a:solidFill>
                <a:srgbClr val="FFFFFF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ПОСТАВЕНИ ПОД ЗАДЪЛЖИТЕЛНА КАРАНТИНА ИЛИ </a:t>
            </a:r>
            <a:endParaRPr lang="en-GB" sz="2800" b="1" spc="10" dirty="0">
              <a:solidFill>
                <a:srgbClr val="FFFFFF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ИЗОЛАЦИЯ И В ЛЕЧЕБНИ ЗАВЕДЕНИЯ, </a:t>
            </a:r>
            <a:endParaRPr lang="en-GB" sz="2800" b="1" spc="10" dirty="0">
              <a:solidFill>
                <a:srgbClr val="FFFFFF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СОЦИАЛНИ ДОМОВЕ И МЕСТА ЗА ЗАДЪРЖАНЕ</a:t>
            </a:r>
            <a:endParaRPr lang="en-GB" sz="2800" b="1" spc="10" dirty="0">
              <a:solidFill>
                <a:srgbClr val="FFFFFF"/>
              </a:solidFill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267200" y="5178623"/>
            <a:ext cx="719908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ru-RU" sz="2000" spc="10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Избори за народни представители на 4 април 2021 г.</a:t>
            </a:r>
            <a:endParaRPr sz="2000" dirty="0">
              <a:latin typeface="Montserrat" panose="00000500000000000000" pitchFamily="2" charset="0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810000" y="533400"/>
            <a:ext cx="5197257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Начин на гласуване с ПИК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219200"/>
            <a:ext cx="81373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Montserrat" panose="00000500000000000000" pitchFamily="2" charset="0"/>
              </a:rPr>
              <a:t>Установява се самоличността на избирателя.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Montserrat" panose="00000500000000000000" pitchFamily="2" charset="0"/>
              </a:rPr>
              <a:t>Гласуване на избирател, поставен под задължителна карантина или задължителна изолация, при възможност пред входа на жилището.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Montserrat" panose="00000500000000000000" pitchFamily="2" charset="0"/>
              </a:rPr>
              <a:t>Гласуването се извършва в следната последователност на действия: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ru-RU" sz="1600" dirty="0">
                <a:latin typeface="Montserrat" panose="00000500000000000000" pitchFamily="2" charset="0"/>
              </a:rPr>
              <a:t>Подвижната избирателна кутия се поставя на достъпно и видно място в дома на избирателя.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ru-RU" sz="1600" dirty="0">
                <a:latin typeface="Montserrat" panose="00000500000000000000" pitchFamily="2" charset="0"/>
              </a:rPr>
              <a:t>Членовете на ПСИК сверяват данните от документа за самоличност на избирателя с тези от списъка за гласуване с подвижна избирателна кутия и вписват ЕГН, вида и номера на документа за самоличност. Избирателят получава от член на ПСИК химикалка, пишеща със син цвят, и бюлетина, която се откъсва от кочана пред него, след което се сгъва и подпечатва на едно място на гърба от члена на ПСИК при предаването й. След като избирателят отбележи своя вот, сгъва бюлетината по указания начин и я подава на членовете на комисията. Член на ПСИК поставя втори печат на гърба, проверява номера на бюлетината за съответствие с номер в кочана и откъсва отрязъка с номера на бюлетината за пускане в непрозрачната кутия. Документът за самоличност остава в членовете на комисията до полагане на подписа от избирателя в списъка за гласуване. 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6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810000" y="788313"/>
            <a:ext cx="5197257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Начин на гласуване с ПИК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850172"/>
            <a:ext cx="81373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ru-RU" sz="2000" dirty="0">
                <a:latin typeface="Montserrat" panose="00000500000000000000" pitchFamily="2" charset="0"/>
              </a:rPr>
              <a:t>Ако избирателят не бъде открит на посочения от него адрес, това обстоятелство се отбелязва в графа „Забележки“ на избирателния списък, който се подписва  от членовете на ПСИК.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2000" dirty="0">
                <a:latin typeface="Montserrat" panose="00000500000000000000" pitchFamily="2" charset="0"/>
              </a:rPr>
              <a:t>По неуредените въпроси се прилагат методическите указания за СИК.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2000" dirty="0">
                <a:latin typeface="Montserrat" panose="00000500000000000000" pitchFamily="2" charset="0"/>
              </a:rPr>
              <a:t>След приключване на гласуването отворът на ПИК се залепва с хартиена лента, на която се отбелязва часът на последното гласуване, който не може да бъде по-късно от 21.часа.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2000" dirty="0">
                <a:latin typeface="Montserrat" panose="00000500000000000000" pitchFamily="2" charset="0"/>
              </a:rPr>
              <a:t>Преброяването на гласовете и попълването на секционния протокол се извърина в помещението, определено със заповед на кмета на общината. </a:t>
            </a:r>
          </a:p>
        </p:txBody>
      </p:sp>
    </p:spTree>
    <p:extLst>
      <p:ext uri="{BB962C8B-B14F-4D97-AF65-F5344CB8AC3E}">
        <p14:creationId xmlns:p14="http://schemas.microsoft.com/office/powerpoint/2010/main" val="343814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810000" y="76200"/>
            <a:ext cx="6546023" cy="17235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РЕД ОБРАЗУВАНЕ НА СЕКЦИИ В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ЛЕЧЕБНИ ЗАВЕДЕНИЯ,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ДОМОВЕ ЗА СТАРИ ХОРА И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ДРУГИ ИНСТИТУЦИИ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970306"/>
            <a:ext cx="813738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600" dirty="0">
                <a:latin typeface="Montserrat" panose="00000500000000000000" pitchFamily="2" charset="0"/>
              </a:rPr>
              <a:t>Нормативна уредба – чл.28-30, чл.44, ал.2 ИК.</a:t>
            </a:r>
          </a:p>
          <a:p>
            <a:r>
              <a:rPr lang="ru-RU" sz="1600" dirty="0">
                <a:latin typeface="Montserrat" panose="00000500000000000000" pitchFamily="2" charset="0"/>
              </a:rPr>
              <a:t>Административна уредба – решение №2206-НС/11.03.2021г. И решение №2115-НС/16.03.2021г. на ЦИК.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sz="1600" dirty="0">
                <a:latin typeface="Montserrat" panose="00000500000000000000" pitchFamily="2" charset="0"/>
              </a:rPr>
              <a:t>В посочените институции секция се образува при наличие на не по-малко от 10 избиратели, настанени в тях към датата на изборния ден със заповед на ръководителя на заведението.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sz="1600" dirty="0">
                <a:latin typeface="Montserrat" panose="00000500000000000000" pitchFamily="2" charset="0"/>
              </a:rPr>
              <a:t>Ръководителят на институцията утвърждава избирателния списък, който се предава на СИК  на 3 април 2021г. в присъствието на представители на общинската администрация и РИК, удостоверено с Приложение №75-НС от изборните книжа.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sz="1600" dirty="0">
                <a:latin typeface="Montserrat" panose="00000500000000000000" pitchFamily="2" charset="0"/>
              </a:rPr>
              <a:t>Ръководителят на институцията в срок до 17.00 часа на на 1 април 2021г. Незабавно уведомява РИК  кмета на общината, на чиято територия е секцията за образуването й за определяне на номер на секцията.  В същия срок ръководителят на институцията уведомява и органите по чл.23, ал.1 ИК по постоянния адрес на избирателите, включени в списъка на институцията с цел заличаване на избирателите от списъците по постоянните им адреси. </a:t>
            </a:r>
          </a:p>
        </p:txBody>
      </p:sp>
    </p:spTree>
    <p:extLst>
      <p:ext uri="{BB962C8B-B14F-4D97-AF65-F5344CB8AC3E}">
        <p14:creationId xmlns:p14="http://schemas.microsoft.com/office/powerpoint/2010/main" val="3352917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810000" y="788313"/>
            <a:ext cx="459003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РЕД ЗА НАЗНАЧАВАНЕ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970306"/>
            <a:ext cx="8137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Консултациите за съставите на СИК в тези институции и назначаването на тези институции се извършва с консултациите и назначаването на съставите на СИК.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Ако това не е направено веднага сбед образуване на съответната СИК се правят консултации при кмета на общината и РИ назначава състава на съответната СИК.</a:t>
            </a:r>
          </a:p>
        </p:txBody>
      </p:sp>
    </p:spTree>
    <p:extLst>
      <p:ext uri="{BB962C8B-B14F-4D97-AF65-F5344CB8AC3E}">
        <p14:creationId xmlns:p14="http://schemas.microsoft.com/office/powerpoint/2010/main" val="717653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810000" y="381000"/>
            <a:ext cx="8310608" cy="1292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СИК ЗА ГЛАСУВАНЕ НА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ИЗБИРАТЕЛИ НАСТАНЕНИ В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COVID – отделения на лечебни заведения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970306"/>
            <a:ext cx="81373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В COVID отделенията на лечебните заведения ръководителят на съответното лечебно заведение образува самостоятелна избирателна секция при наличие на не по-малко от 10 избиратели с установена COVID 19 инфекция.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Секцията/секциите в тези отделения  са отделни от секциите за гласуване на избиратели, настанени в лечебните заведения в другите отделения. </a:t>
            </a:r>
          </a:p>
          <a:p>
            <a:r>
              <a:rPr lang="ru-RU" sz="2000" dirty="0">
                <a:latin typeface="Montserrat" panose="00000500000000000000" pitchFamily="2" charset="0"/>
              </a:rPr>
              <a:t>Не се допуска избиратели с установена COVID 19 инфекция да гласуват в секцията, предназначена за избиратели от другите отделени, както и избиратели, настанени в други отделения на лечебното заведение да гласуват в секцията, образувана в COVID отделението.</a:t>
            </a:r>
          </a:p>
        </p:txBody>
      </p:sp>
    </p:spTree>
    <p:extLst>
      <p:ext uri="{BB962C8B-B14F-4D97-AF65-F5344CB8AC3E}">
        <p14:creationId xmlns:p14="http://schemas.microsoft.com/office/powerpoint/2010/main" val="2231840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810000" y="381000"/>
            <a:ext cx="8310608" cy="1292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СИК ЗА ГЛАСУВАНЕ НА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ИЗБИРАТЕЛИ НАСТАНЕНИ В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COVID – отделения на лечебни заведения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752600"/>
            <a:ext cx="81373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dirty="0">
                <a:latin typeface="Montserrat" panose="00000500000000000000" pitchFamily="2" charset="0"/>
              </a:rPr>
              <a:t>В лечебните заведения, в които са разкрити две или повече COVID отделения, разположени на различни етажи или в самостоятелни сгради една секция, предназначена за избиратели, настанени в COVID отделения с един избирателен списък  може да обслужва повече от едно отделение, като за тази секция се съставя един избирателен списък.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>
                <a:latin typeface="Montserrat" panose="00000500000000000000" pitchFamily="2" charset="0"/>
              </a:rPr>
              <a:t>Със заповедта за образуване на секцията за настанени в СОVID – отделение ръководителят на лечебното заведение определя нейния обхват.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>
                <a:latin typeface="Montserrat" panose="00000500000000000000" pitchFamily="2" charset="0"/>
              </a:rPr>
              <a:t>Ако една секция обслужва няколко отделения във всяко отделение следва да бъде определено помещение за гласуване.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>
                <a:latin typeface="Montserrat" panose="00000500000000000000" pitchFamily="2" charset="0"/>
              </a:rPr>
              <a:t>Редът за назначаване на състава на СИК в COVID отделения е същия като този при лечебни заведения.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>
                <a:latin typeface="Montserrat" panose="00000500000000000000" pitchFamily="2" charset="0"/>
              </a:rPr>
              <a:t>На членовете на СИК в COVID отделения се предоставя оборудване като за членове на ПСИК и при желание могат да бъдат ваксинирани. 1 </a:t>
            </a:r>
          </a:p>
        </p:txBody>
      </p:sp>
    </p:spTree>
    <p:extLst>
      <p:ext uri="{BB962C8B-B14F-4D97-AF65-F5344CB8AC3E}">
        <p14:creationId xmlns:p14="http://schemas.microsoft.com/office/powerpoint/2010/main" val="3868066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4572000" y="3213555"/>
            <a:ext cx="6580006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БЛАГОДАРЯ ЗА ВНИМАНИЕТО!</a:t>
            </a:r>
            <a:r>
              <a:rPr lang="en-GB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 </a:t>
            </a:r>
            <a:r>
              <a:rPr lang="en-GB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  <a:sym typeface="Wingdings" panose="05000000000000000000" pitchFamily="2" charset="2"/>
              </a:rPr>
              <a:t>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398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657600" y="541422"/>
            <a:ext cx="8061181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Нормативна и административна уредба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на гласуване с ПИК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657600" y="1948627"/>
            <a:ext cx="80611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Чл.37 ИК.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Чл.28 от Закона за извънредното положение.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Решение №2117-НС/22.02.2021г. на ЦИК за гласуване с подвижна избирателна кутия на избиратели с трайни увреждания, които не им позволяват да напуснат дома си, но желаят  да гласуват.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Решение №2159/2.03.2021г.  на ЦИК за гласуване с подвижна избирателна кутия на избиратели, поставени под задължителна карантина или изолация съгласно закона за здравето.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Решение №2274-НС/20.03.2021г.  на ЦИК за гласуване с ПИК на избиратели с трайни увреждания, поставени под задължителна карантина или изолация.</a:t>
            </a:r>
          </a:p>
          <a:p>
            <a:r>
              <a:rPr lang="ru-RU" dirty="0">
                <a:latin typeface="Montserrat" panose="00000500000000000000" pitchFamily="2" charset="0"/>
              </a:rPr>
              <a:t>И двата вида секции се образуват при постъпване в определени в закона срокове  на 10  заявления за гласуване чрез ПИК.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657600" y="541422"/>
            <a:ext cx="6527108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І. СЕКЦИЯ С ПИК ЗА ИЗБИРАТЕЛИ С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ТРАЙНИ УРЕЖДАНИЯ. РЕД ЗА ЗАЯВЯВАНЕ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657600" y="1948627"/>
            <a:ext cx="806118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Желаещите да гласуват чрез ПИК избиратели с трайни увреждания подават в срок до 20 март 2021г. в общината,/района/кметството или кметския наместник по постоянния си адрес или по настоящия си адрес, ако в същия срок са заявили, че желаят да гласуват по настоящ адрес Заявление – приложение №14 от изборните книжа.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Към заявлението се прилагат документи от ТЕЛК, НЕЛК, медицинска епикриза.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Ред за подаване на заявлението.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Ако до 20 март са постъпили не по-малко от 10 заявления за съответното населено място/община/район и е образувана секция – подаването на заявления от други избиратели продължава до 29 март 2021г.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657600" y="541422"/>
            <a:ext cx="7805022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РЕД ЗА ОБРАЗУВАНЕ НА СЕКЦИЯ ЗА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ИЗБИРАТЕЛИ С ТРАЙНИ УВРЕЖДАНИЯ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D389D2-0C2A-4397-B0A7-F32299A71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752600"/>
            <a:ext cx="8231124" cy="384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88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352800" y="541422"/>
            <a:ext cx="850264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РЕД ЗА НАЗНАЧАВАНЕ СЪСТАВА НА ПСИК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1A8BF2-2537-4D8F-8BE7-DD7201F4EDEC}"/>
              </a:ext>
            </a:extLst>
          </p:cNvPr>
          <p:cNvSpPr txBox="1"/>
          <p:nvPr/>
        </p:nvSpPr>
        <p:spPr>
          <a:xfrm>
            <a:off x="3344779" y="1828800"/>
            <a:ext cx="85026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Принцип консултациите и назначаването се извършват заедно с тези за СИК.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Ако това не е направено и е образувана секция за гласуване с ПИК 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ru-RU" sz="2000" dirty="0">
                <a:latin typeface="Montserrat" panose="00000500000000000000" pitchFamily="2" charset="0"/>
              </a:rPr>
              <a:t>Консултациите при кмета се провеждат до 20 март 21г.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ru-RU" sz="2000" dirty="0">
                <a:latin typeface="Montserrat" panose="00000500000000000000" pitchFamily="2" charset="0"/>
              </a:rPr>
              <a:t>РИК назначава състава, въз основа на предложението на кмета до 21 март.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Montserrat" panose="00000500000000000000" pitchFamily="2" charset="0"/>
              </a:rPr>
              <a:t>Техническо оборудване на ПСИК за хора с трайни увреждания – костюми, маски, ръкавици.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ru-RU" sz="2000" dirty="0">
                <a:latin typeface="Montserrat" panose="00000500000000000000" pitchFamily="2" charset="0"/>
              </a:rPr>
              <a:t>Предвидена е възможност за две ваксини по желание.</a:t>
            </a:r>
            <a:endParaRPr lang="en-US" sz="2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2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048000" y="304800"/>
            <a:ext cx="9032601" cy="1292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ІІ. Секция за гласуване с ПИК на избиратели,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поставени под задължителна карантина или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изолация. Режим на заявяване.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600200"/>
            <a:ext cx="80611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Секциите за гласуване с ПИК на избиратели, поставени под задължителна карантина или изолация са отделни от тези за избиратели с трайни увреждания.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ru-RU" dirty="0">
                <a:latin typeface="Montserrat" panose="00000500000000000000" pitchFamily="2" charset="0"/>
              </a:rPr>
              <a:t>Не се допуска избирател поставен под карантина или изолация да гласува в секция с ПИК за избиратели с трайни увреждания.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Заявление – подава се във форма  съгласно приложение №1 към решение №2159-НС/2.03.2021г.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Срок за подаване – от 24 март до  31 март 201г. – задължителен.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Подава се в общината/района/ кметството/ кметсктото наместничество по постоянния адрес на избирателя или по  настоящия му адрес, ако е заявил, че ще гласува по настоящия си адрес.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Право да подадат заявление имат избиратели, които са поставени под задължителна карантина или изорация към 4 април 2021г. – срокове на карантина или изолация, посочени в Закона за здравето.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Към заявлението не се прилагат документи.</a:t>
            </a:r>
            <a:endParaRPr lang="en-US" sz="1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3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826019" y="609600"/>
            <a:ext cx="416492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Режим на заявяване.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219200"/>
            <a:ext cx="80611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ru-RU" dirty="0">
                <a:latin typeface="Montserrat" panose="00000500000000000000" pitchFamily="2" charset="0"/>
              </a:rPr>
              <a:t>Четири начина за подаване :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ru-RU" dirty="0">
                <a:latin typeface="Montserrat" panose="00000500000000000000" pitchFamily="2" charset="0"/>
              </a:rPr>
              <a:t>саморъчно подписано от избирателя и подадено при органа по чл. 23, ал. 1 ИК от пълномощник с пълномощно в свободен текст, лично, по пощата или по факс;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ru-RU" dirty="0">
                <a:latin typeface="Montserrat" panose="00000500000000000000" pitchFamily="2" charset="0"/>
              </a:rPr>
              <a:t>подписано и подадено от пълномощник с пълномощно в свободен текст, лично, по пощата или по факс;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ru-RU" dirty="0">
                <a:latin typeface="Montserrat" panose="00000500000000000000" pitchFamily="2" charset="0"/>
              </a:rPr>
              <a:t>заявление, подадено на електронната поща на органа по чл. 23, ал. 1 ИК без да се изисква квалифициран електронен подпис;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ru-RU" dirty="0">
                <a:latin typeface="Montserrat" panose="00000500000000000000" pitchFamily="2" charset="0"/>
              </a:rPr>
              <a:t>електронно заявление, подадено чрез електронна платформа на органа по чл. 23, ал. 1 ИК, ако има такава, без да се изисква квалифициран електронен подпис.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ru-RU" dirty="0">
                <a:latin typeface="Montserrat" panose="00000500000000000000" pitchFamily="2" charset="0"/>
              </a:rPr>
              <a:t>Преценка дали заявлението е основателно се извършва от съответната администрация след проверка в Националната информационна система за борба с COVID 19.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ru-RU" dirty="0">
                <a:latin typeface="Montserrat" panose="00000500000000000000" pitchFamily="2" charset="0"/>
              </a:rPr>
              <a:t>Администрацията е задължена да се свърже по телефон със заявителя и да го информира за решението си.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ru-RU" dirty="0">
                <a:latin typeface="Montserrat" panose="00000500000000000000" pitchFamily="2" charset="0"/>
              </a:rPr>
              <a:t>Не се допуска до гласуване избирател, поставен под карантина/изолация в периода 1-4.04.2021г.</a:t>
            </a:r>
            <a:endParaRPr lang="en-US" sz="1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1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810000" y="407313"/>
            <a:ext cx="7905369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РЕД ЗА ОБРАЗУВАНЕ И НАЗНАЧАВАНЕ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НА ПСИК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571685"/>
            <a:ext cx="80611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Териториален обхват същия като при избирателите с трайни увреждания.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Ред за образуване – идентичен със секция с ПИК за избиратели с трайни увреждания с изключение на срока. </a:t>
            </a:r>
          </a:p>
          <a:p>
            <a:r>
              <a:rPr lang="ru-RU" dirty="0">
                <a:latin typeface="Montserrat" panose="00000500000000000000" pitchFamily="2" charset="0"/>
              </a:rPr>
              <a:t>Разлика – кметът издава аповед не по-късно от 1 април, а РИК определя броя на секциите, въз основа на подадена от кмета информация за подадените заявления към този ден не по-късно от 31 март.2021г.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dirty="0">
                <a:latin typeface="Montserrat" panose="00000500000000000000" pitchFamily="2" charset="0"/>
              </a:rPr>
              <a:t>Ред за назначаване – идентичен с този при първия вид ПСИК – разлика консултации и назначаване не по-късно от 7 съответно 5 ден преди изборите. Тези срокове са инструктивни всъщност – крайният срок за назначаване е 1 април 2021г.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dirty="0">
                <a:latin typeface="Montserrat" panose="00000500000000000000" pitchFamily="2" charset="0"/>
              </a:rPr>
              <a:t>Техническа обезпеченост и възможност за ваксинация – еднаква с тази за секциите с ПИК за избиратели с трайни увреждания. </a:t>
            </a:r>
          </a:p>
        </p:txBody>
      </p:sp>
    </p:spTree>
    <p:extLst>
      <p:ext uri="{BB962C8B-B14F-4D97-AF65-F5344CB8AC3E}">
        <p14:creationId xmlns:p14="http://schemas.microsoft.com/office/powerpoint/2010/main" val="357036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685799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810000" y="228600"/>
            <a:ext cx="6562374" cy="12926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Разлики – ПСИК за избиратели с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трайни увреждания /1/ и </a:t>
            </a:r>
            <a:endParaRPr lang="en-GB" sz="2800" b="1" spc="10" dirty="0">
              <a:solidFill>
                <a:srgbClr val="30B2C2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ru-RU" sz="2800" b="1" spc="10" dirty="0">
                <a:solidFill>
                  <a:srgbClr val="30B2C2"/>
                </a:solidFill>
                <a:latin typeface="Montserrat" panose="00000500000000000000" pitchFamily="2" charset="0"/>
                <a:cs typeface="Arial"/>
              </a:rPr>
              <a:t>ПСИК за карантинирани /2/</a:t>
            </a:r>
            <a:endParaRPr sz="28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F30272-D301-4FF9-96C4-6CDE1633C797}"/>
              </a:ext>
            </a:extLst>
          </p:cNvPr>
          <p:cNvSpPr txBox="1"/>
          <p:nvPr/>
        </p:nvSpPr>
        <p:spPr>
          <a:xfrm>
            <a:off x="3826019" y="1571685"/>
            <a:ext cx="745158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С оглед на заявлението - /1/ Приложение №14 – НС от изборните книжа ; /2/ Приложение №1 към решение №2159-НС/2.03.2021г.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С оглед срок за подаване на заявление - /1/ до 20 март с възможност до 29 март 2021г. ; /2/ до 31 март включително.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С оглед приложени документи към заявлението - /1/ документи от ТЕЛК/НЕЛК/медицинска епикриза /2/ не се изисква приложение.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С оглед задължение за уведомяване на заявителя /1/ няма такова; /2/ задължение за уведомяване по телефон.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С оглед броя на членовете на ПСИК /1/ не по-малко от 5 члена; /2/ не по-малко от 3 члена.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С оглед крайния срок за образуване - /1/ 20.03.21г; /2/ 31 март 2021г.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Montserrat" panose="00000500000000000000" pitchFamily="2" charset="0"/>
              </a:rPr>
              <a:t>С оглед крайния срок за назначаване състава на ПСИК - /1/ 22.03.2021г.; /2/ 29 март 2021г., но е възможно до 1 април включително.</a:t>
            </a:r>
          </a:p>
        </p:txBody>
      </p:sp>
    </p:spTree>
    <p:extLst>
      <p:ext uri="{BB962C8B-B14F-4D97-AF65-F5344CB8AC3E}">
        <p14:creationId xmlns:p14="http://schemas.microsoft.com/office/powerpoint/2010/main" val="2713737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1878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Montserrat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Acer</dc:creator>
  <cp:lastModifiedBy>krasimira.manolova</cp:lastModifiedBy>
  <cp:revision>50</cp:revision>
  <dcterms:created xsi:type="dcterms:W3CDTF">2021-03-21T22:13:46Z</dcterms:created>
  <dcterms:modified xsi:type="dcterms:W3CDTF">2021-03-23T16:07:28Z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2021-03-21T00:00:00Z</vt:filetime>
  </property>
  <property fmtid="{D5CDD505-2E9C-101B-9397-08002B2CF9AE}" pid="3" name="LastSaved">
    <vt:filetime>2021-03-21T00:00:00Z</vt:filetime>
  </property>
</Properties>
</file>