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97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4" r:id="rId38"/>
    <p:sldId id="295" r:id="rId39"/>
    <p:sldId id="296" r:id="rId40"/>
  </p:sldIdLst>
  <p:sldSz cx="12192000" cy="6858000"/>
  <p:notesSz cx="12192000" cy="6858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9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3876421" y="1889582"/>
            <a:ext cx="7170723" cy="15842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00" b="1" spc="10" dirty="0">
                <a:solidFill>
                  <a:srgbClr val="FFFFFF"/>
                </a:solidFill>
                <a:latin typeface="Arial"/>
                <a:cs typeface="Arial"/>
              </a:rPr>
              <a:t>МЕТОДИЧЕСКИ УКАЗАНИЯ  </a:t>
            </a:r>
            <a:endParaRPr sz="36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3600" b="1" spc="10" dirty="0">
                <a:solidFill>
                  <a:srgbClr val="FFFFFF"/>
                </a:solidFill>
                <a:latin typeface="Arial"/>
                <a:cs typeface="Arial"/>
              </a:rPr>
              <a:t>ПО ПРИЛАГАНЕ НА</a:t>
            </a:r>
            <a:endParaRPr sz="36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3600" b="1" spc="10" dirty="0">
                <a:solidFill>
                  <a:srgbClr val="FFFFFF"/>
                </a:solidFill>
                <a:latin typeface="Arial"/>
                <a:cs typeface="Arial"/>
              </a:rPr>
              <a:t>ИЗБОРНИЯ КОДЕКС ЗА СИК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3876421" y="3581958"/>
            <a:ext cx="7606185" cy="3693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Избори </a:t>
            </a:r>
            <a:r>
              <a:rPr sz="2400" spc="10" dirty="0" err="1">
                <a:solidFill>
                  <a:srgbClr val="FFFFFF"/>
                </a:solidFill>
                <a:latin typeface="Arial"/>
                <a:cs typeface="Arial"/>
              </a:rPr>
              <a:t>за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bg-BG" sz="2400" spc="10" dirty="0">
                <a:solidFill>
                  <a:srgbClr val="FFFFFF"/>
                </a:solidFill>
                <a:latin typeface="Arial"/>
                <a:cs typeface="Arial"/>
              </a:rPr>
              <a:t>народни представители на 4 април 2021 г.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20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1816080"/>
            <a:ext cx="7224927" cy="399647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2000" spc="10" dirty="0">
                <a:latin typeface="Arial"/>
                <a:cs typeface="Arial"/>
              </a:rPr>
              <a:t>Поставете образец на бюлетината на таблото пред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изборното помещение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2000" spc="10" dirty="0">
                <a:latin typeface="Arial"/>
                <a:cs typeface="Arial"/>
              </a:rPr>
              <a:t>Разпределете функциите между членовете на СИК с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писмено решение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97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970" spc="10" dirty="0">
                <a:latin typeface="Arial"/>
                <a:cs typeface="Arial"/>
              </a:rPr>
              <a:t>Председателят на СИК обявява изборния ден за </a:t>
            </a:r>
            <a:r>
              <a:rPr sz="1970" spc="10" dirty="0" err="1">
                <a:latin typeface="Arial"/>
                <a:cs typeface="Arial"/>
              </a:rPr>
              <a:t>открит</a:t>
            </a:r>
            <a:r>
              <a:rPr sz="1970" spc="10" dirty="0">
                <a:latin typeface="Arial"/>
                <a:cs typeface="Arial"/>
              </a:rPr>
              <a:t> </a:t>
            </a:r>
            <a:r>
              <a:rPr lang="bg-BG" sz="1970" spc="10" dirty="0">
                <a:latin typeface="Arial"/>
                <a:cs typeface="Arial"/>
              </a:rPr>
              <a:t>и</a:t>
            </a:r>
            <a:endParaRPr sz="19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lang="bg-BG" sz="2000" spc="10" dirty="0">
                <a:latin typeface="Arial"/>
                <a:cs typeface="Arial"/>
              </a:rPr>
              <a:t>незабавно уведомява РИК</a:t>
            </a:r>
            <a:r>
              <a:rPr sz="2000" spc="10" dirty="0">
                <a:latin typeface="Arial"/>
                <a:cs typeface="Arial"/>
              </a:rPr>
              <a:t> чрез </a:t>
            </a:r>
            <a:r>
              <a:rPr sz="2000" spc="10" dirty="0" err="1">
                <a:latin typeface="Arial"/>
                <a:cs typeface="Arial"/>
              </a:rPr>
              <a:t>представителя</a:t>
            </a:r>
            <a:r>
              <a:rPr sz="2000" spc="10" dirty="0">
                <a:latin typeface="Arial"/>
                <a:cs typeface="Arial"/>
              </a:rPr>
              <a:t> на</a:t>
            </a:r>
            <a:endParaRPr lang="bg-BG"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lang="bg-BG" sz="2000" spc="10" dirty="0">
                <a:latin typeface="Arial"/>
                <a:cs typeface="Arial"/>
              </a:rPr>
              <a:t>общинската администрация.</a:t>
            </a:r>
            <a:endParaRPr lang="bg-BG"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2000" spc="10" dirty="0">
                <a:latin typeface="Arial"/>
                <a:cs typeface="Arial"/>
              </a:rPr>
              <a:t>Поканете явилите се избиратели да гласуват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2000" spc="10" dirty="0">
                <a:latin typeface="Arial"/>
                <a:cs typeface="Arial"/>
              </a:rPr>
              <a:t>При откриване на изборния ден могат да присъстват –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избиратели, кандидати, застъпници, наблюдатели,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представители на партии, коалиции, </a:t>
            </a:r>
            <a:r>
              <a:rPr lang="bg-BG" sz="2000" spc="10" dirty="0">
                <a:latin typeface="Arial"/>
                <a:cs typeface="Arial"/>
              </a:rPr>
              <a:t>инициативни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lang="bg-BG" sz="2000" spc="10" dirty="0">
                <a:latin typeface="Arial"/>
                <a:cs typeface="Arial"/>
              </a:rPr>
              <a:t>к</a:t>
            </a:r>
            <a:r>
              <a:rPr sz="2000" spc="10" dirty="0" err="1">
                <a:latin typeface="Arial"/>
                <a:cs typeface="Arial"/>
              </a:rPr>
              <a:t>омитети</a:t>
            </a:r>
            <a:r>
              <a:rPr lang="bg-BG" sz="2000" spc="10" dirty="0">
                <a:latin typeface="Arial"/>
                <a:cs typeface="Arial"/>
              </a:rPr>
              <a:t> и</a:t>
            </a:r>
            <a:r>
              <a:rPr sz="2000" spc="10" dirty="0">
                <a:latin typeface="Arial"/>
                <a:cs typeface="Arial"/>
              </a:rPr>
              <a:t> представители на </a:t>
            </a:r>
            <a:r>
              <a:rPr sz="2000" spc="10" dirty="0" err="1">
                <a:latin typeface="Arial"/>
                <a:cs typeface="Arial"/>
              </a:rPr>
              <a:t>средствата</a:t>
            </a:r>
            <a:r>
              <a:rPr sz="2000" spc="10" dirty="0">
                <a:latin typeface="Arial"/>
                <a:cs typeface="Arial"/>
              </a:rPr>
              <a:t> за</a:t>
            </a:r>
            <a:r>
              <a:rPr lang="bg-BG" sz="2000" spc="10" dirty="0">
                <a:latin typeface="Arial"/>
                <a:cs typeface="Arial"/>
              </a:rPr>
              <a:t> масово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 err="1">
                <a:latin typeface="Arial"/>
                <a:cs typeface="Arial"/>
              </a:rPr>
              <a:t>осведомяване</a:t>
            </a:r>
            <a:r>
              <a:rPr sz="2000" spc="10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130675" y="625596"/>
            <a:ext cx="6158032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ru-RU" sz="2800" b="1" spc="10" dirty="0">
                <a:solidFill>
                  <a:srgbClr val="30B2C2"/>
                </a:solidFill>
                <a:latin typeface="Arial"/>
                <a:cs typeface="Arial"/>
              </a:rPr>
              <a:t>ИЗБОРЕН ДЕН 4 АПРИЛ 2021 г. </a:t>
            </a:r>
            <a:r>
              <a:rPr sz="2800" b="1" spc="10" dirty="0">
                <a:solidFill>
                  <a:srgbClr val="30B2C2"/>
                </a:solidFill>
                <a:latin typeface="Arial"/>
                <a:cs typeface="Arial"/>
              </a:rPr>
              <a:t>  -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130675" y="1030014"/>
            <a:ext cx="6835349" cy="33253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30B2C2"/>
                </a:solidFill>
                <a:latin typeface="Arial"/>
                <a:cs typeface="Arial"/>
              </a:rPr>
              <a:t>ДЕЙСТВИЯ СЛЕД ОТВАРЯНЕ НА ПОМЕЩЕНИЕТО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pic>
        <p:nvPicPr>
          <p:cNvPr id="2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625596"/>
            <a:ext cx="5620128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ru-RU" sz="2800" b="1" spc="10" dirty="0">
                <a:solidFill>
                  <a:srgbClr val="30B2C2"/>
                </a:solidFill>
                <a:latin typeface="Arial"/>
                <a:cs typeface="Arial"/>
              </a:rPr>
              <a:t>ИЗБОРЕН ДЕН 4 АПРИЛ 2021 г. 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130675" y="1030014"/>
            <a:ext cx="6351970" cy="33253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30B2C2"/>
                </a:solidFill>
                <a:latin typeface="Arial"/>
                <a:cs typeface="Arial"/>
              </a:rPr>
              <a:t>ДОПУСКАНЕ НА ИЗБИРАТЕЛ ДО ГЛАСУВАНЕ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130675" y="1816080"/>
            <a:ext cx="6502223" cy="3387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970" b="1" spc="10" dirty="0">
                <a:latin typeface="Arial"/>
                <a:cs typeface="Arial"/>
              </a:rPr>
              <a:t>ГЛАСУВА СЕ САМО С ЛИЧНА КАРТА ИЛИ ЗЕЛЕН</a:t>
            </a:r>
            <a:endParaRPr sz="19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130675" y="2090083"/>
            <a:ext cx="7175169" cy="6155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355091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ПАСПОРТ –ЗА ЛИЦАТА, РОДЕНИ ДО 31.12.1931 Г.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2000" b="1" spc="10" dirty="0">
                <a:latin typeface="Arial"/>
                <a:cs typeface="Arial"/>
              </a:rPr>
              <a:t>НЕ СЕ ДОПУСКА гласуване с шофьорска книжка или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130675" y="2765913"/>
            <a:ext cx="6270884" cy="6109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355091">
              <a:lnSpc>
                <a:spcPct val="100000"/>
              </a:lnSpc>
            </a:pPr>
            <a:r>
              <a:rPr sz="2000" b="1" spc="10" dirty="0" err="1">
                <a:latin typeface="Arial"/>
                <a:cs typeface="Arial"/>
              </a:rPr>
              <a:t>задграничен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10" dirty="0" err="1">
                <a:latin typeface="Arial"/>
                <a:cs typeface="Arial"/>
              </a:rPr>
              <a:t>паспорт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97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970" b="1" spc="10" dirty="0">
                <a:latin typeface="Arial"/>
                <a:cs typeface="Arial"/>
              </a:rPr>
              <a:t>АКО ЛИЧНАТА КАРТА Е С ИЗТЕКЪЛ СРОК ИЛИ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485767" y="3442823"/>
            <a:ext cx="6193963" cy="3387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b="1" spc="10" dirty="0">
                <a:latin typeface="Arial"/>
                <a:cs typeface="Arial"/>
              </a:rPr>
              <a:t>ИЗБИРАТЕЛЯТ ЗАЯВИ, ЧЕ ЛИЧНАТА МУ КАРТА Е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485767" y="3717143"/>
            <a:ext cx="7216323" cy="3387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b="1" spc="10" dirty="0">
                <a:latin typeface="Arial"/>
                <a:cs typeface="Arial"/>
              </a:rPr>
              <a:t>ИЗГУБЕНА, УНИЩОЖЕНА, ОТКРАДНАТА ИЛИ В ПРОЦЕС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485767" y="3991463"/>
            <a:ext cx="6600242" cy="33874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b="1" spc="10" dirty="0">
                <a:latin typeface="Arial"/>
                <a:cs typeface="Arial"/>
              </a:rPr>
              <a:t>НА ИЗДАВАНЕ – ДОПУСКА СЕ ДО ГЛАСУВАНЕ СЛЕД</a:t>
            </a:r>
            <a:endParaRPr sz="19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4485767" y="4265783"/>
            <a:ext cx="6629679" cy="3387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b="1" spc="10" dirty="0">
                <a:latin typeface="Arial"/>
                <a:cs typeface="Arial"/>
              </a:rPr>
              <a:t>ПРЕДСТАВЯНЕ НА ОРИГИНАЛНО УДОСТОВЕРЕНИЕ,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4485767" y="4539787"/>
            <a:ext cx="6694952" cy="3391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b="1" spc="10" dirty="0">
                <a:latin typeface="Arial"/>
                <a:cs typeface="Arial"/>
              </a:rPr>
              <a:t>ИЗДАДЕНО ОТ МВР, СЪС СНИМКА, ВЪРХУ КОЕТО СЕ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4485767" y="4814804"/>
            <a:ext cx="6083761" cy="3387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b="1" spc="10" dirty="0">
                <a:latin typeface="Arial"/>
                <a:cs typeface="Arial"/>
              </a:rPr>
              <a:t>ОТБЕЛЯЗВА номерът на СЕКЦИЯТА, В КОЯТО Е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4485767" y="5089124"/>
            <a:ext cx="4929298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ГЛАСУВАЛ и се връща на </a:t>
            </a:r>
            <a:r>
              <a:rPr sz="2000" b="1" spc="10" dirty="0" err="1">
                <a:latin typeface="Arial"/>
                <a:cs typeface="Arial"/>
              </a:rPr>
              <a:t>избирателя</a:t>
            </a:r>
            <a:r>
              <a:rPr sz="2000" b="1" spc="10" dirty="0">
                <a:latin typeface="Arial"/>
                <a:cs typeface="Arial"/>
              </a:rPr>
              <a:t>.</a:t>
            </a:r>
            <a:endParaRPr lang="bg-BG" sz="2000" b="1" spc="1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 </a:t>
            </a:r>
            <a:endParaRPr lang="bg-BG" sz="2000" b="1" spc="1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endParaRPr sz="2000" dirty="0">
              <a:latin typeface="Arial"/>
              <a:cs typeface="Arial"/>
            </a:endParaRPr>
          </a:p>
        </p:txBody>
      </p:sp>
      <p:sp>
        <p:nvSpPr>
          <p:cNvPr id="16" name="Правоъгълник 15">
            <a:extLst>
              <a:ext uri="{FF2B5EF4-FFF2-40B4-BE49-F238E27FC236}">
                <a16:creationId xmlns:a16="http://schemas.microsoft.com/office/drawing/2014/main" id="{33950BAF-B97E-46EF-A593-CCCC05EED397}"/>
              </a:ext>
            </a:extLst>
          </p:cNvPr>
          <p:cNvSpPr/>
          <p:nvPr/>
        </p:nvSpPr>
        <p:spPr>
          <a:xfrm>
            <a:off x="4038599" y="5409314"/>
            <a:ext cx="74412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lang="ru-RU" b="1" spc="10" dirty="0">
                <a:latin typeface="Arial"/>
                <a:cs typeface="Arial"/>
              </a:rPr>
              <a:t>АКО СРОКЪТ НА ВАЛИДНОСТ НА ЛИЧНИЯ ДОКУМЕНТ ЗА           САМОЛИЧНОСТ Е ИЗТЕКЪЛ В ПЕРИОДА ОТ 13 МАРТ   </a:t>
            </a:r>
            <a:r>
              <a:rPr lang="ru-RU" b="1" u="sng" spc="10" dirty="0">
                <a:latin typeface="Arial"/>
                <a:cs typeface="Arial"/>
              </a:rPr>
              <a:t>2020 Г.   ВКЛЮЧИТЕЛНО </a:t>
            </a:r>
            <a:r>
              <a:rPr lang="ru-RU" b="1" spc="10" dirty="0">
                <a:latin typeface="Arial"/>
                <a:cs typeface="Arial"/>
              </a:rPr>
              <a:t>ИЗБИРАТЕЛЯТ СЕ ДОПУСКА ДА ГЛАСУВА БЕЗ ДА Е НЕОБХОДИМО УДОСТОВЕРЕНИЕ!</a:t>
            </a:r>
            <a:endParaRPr lang="ru-RU" b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24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625596"/>
            <a:ext cx="5565050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ru-RU" sz="2800" b="1" spc="10" dirty="0">
                <a:solidFill>
                  <a:srgbClr val="30B2C2"/>
                </a:solidFill>
                <a:latin typeface="Arial"/>
                <a:cs typeface="Arial"/>
              </a:rPr>
              <a:t>ИЗБОРЕН ДЕН 4 АПРИЛ 2021 </a:t>
            </a:r>
            <a:r>
              <a:rPr sz="2800" b="1" spc="10" dirty="0">
                <a:solidFill>
                  <a:srgbClr val="30B2C2"/>
                </a:solidFill>
                <a:latin typeface="Arial"/>
                <a:cs typeface="Arial"/>
              </a:rPr>
              <a:t>Г.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130675" y="1030014"/>
            <a:ext cx="6351970" cy="33253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30B2C2"/>
                </a:solidFill>
                <a:latin typeface="Arial"/>
                <a:cs typeface="Arial"/>
              </a:rPr>
              <a:t>ДОПУСКАНЕ НА ИЗБИРАТЕЛ ДО ГЛАСУВАНЕ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130675" y="1816080"/>
            <a:ext cx="6866367" cy="181895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2000" spc="10" dirty="0">
                <a:latin typeface="Arial"/>
                <a:cs typeface="Arial"/>
              </a:rPr>
              <a:t>ПРОВЕРЕТЕ ДАЛИ ИЗБИРАТЕЛЯТ Е ВКЛЮЧЕН В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ИЗБИРАТЕЛНИЯ СПИСЪК </a:t>
            </a:r>
            <a:endParaRPr lang="ru-RU"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lang="ru-RU" sz="20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lang="ru-RU" sz="2000" b="1" spc="10" dirty="0">
                <a:latin typeface="Arial"/>
                <a:cs typeface="Arial"/>
              </a:rPr>
              <a:t>НЕ ЧЕТЕТЕ ИМЕНАТА НА ИЗБИРАТЕЛЯ НА ГЛАС</a:t>
            </a:r>
            <a:endParaRPr lang="ru-RU"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2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820" spc="10" dirty="0">
                <a:latin typeface="Arial"/>
                <a:cs typeface="Arial"/>
              </a:rPr>
              <a:t>ВПИШЕТЕ ДАННИТЕ НА ИЗБИРАТЕЛЯ В ИЗБИРАТЕЛНИЯ</a:t>
            </a:r>
            <a:endParaRPr sz="18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СПИСЪК – ЕГН, ВИД И НОМЕР НА ДОКУМЕНТ ЗА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САМОЛИЧНОСТ – КАТО </a:t>
            </a:r>
            <a:r>
              <a:rPr sz="2000" b="1" spc="10" dirty="0">
                <a:latin typeface="Arial"/>
                <a:cs typeface="Arial"/>
              </a:rPr>
              <a:t>НЕ ГИ ЧЕТЕТЕ И НЕ ГИ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485767" y="3717143"/>
            <a:ext cx="2959164" cy="3387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ДИКТУВАЙТЕ НА ГЛАС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-132026"/>
            <a:ext cx="12192000" cy="6857999"/>
          </a:xfrm>
          <a:prstGeom prst="rect">
            <a:avLst/>
          </a:prstGeom>
        </p:spPr>
      </p:pic>
      <p:pic>
        <p:nvPicPr>
          <p:cNvPr id="26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498201"/>
            <a:ext cx="6822855" cy="3387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b="1" spc="10" dirty="0">
                <a:latin typeface="Arial"/>
                <a:cs typeface="Arial"/>
              </a:rPr>
              <a:t>АКО ИЗБИРАТЕЛЯТ НЕ ФИГУРИРА В ИЗБИРАТЕЛНИЯ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130675" y="772775"/>
            <a:ext cx="1214512" cy="3387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b="1" spc="10" dirty="0">
                <a:latin typeface="Arial"/>
                <a:cs typeface="Arial"/>
              </a:rPr>
              <a:t>СПИСЪК: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130675" y="1575923"/>
            <a:ext cx="7375525" cy="2939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10" spc="10" dirty="0">
                <a:solidFill>
                  <a:srgbClr val="30B2C2"/>
                </a:solidFill>
                <a:latin typeface="Arial"/>
                <a:cs typeface="Arial"/>
              </a:rPr>
              <a:t>❑ </a:t>
            </a:r>
            <a:r>
              <a:rPr sz="1400" spc="10" dirty="0">
                <a:solidFill>
                  <a:srgbClr val="30B2C2"/>
                </a:solidFill>
                <a:latin typeface="Arial"/>
                <a:cs typeface="Arial"/>
              </a:rPr>
              <a:t> </a:t>
            </a:r>
            <a:r>
              <a:rPr sz="1400" b="1" spc="10" dirty="0">
                <a:latin typeface="Arial"/>
                <a:cs typeface="Arial"/>
              </a:rPr>
              <a:t>ПРОВЕРЕТЕ ДАЛИ НЕ ФИГУРИРА В СПИСЪКА НА</a:t>
            </a:r>
            <a:r>
              <a:rPr lang="bg-BG" sz="1400" b="1" spc="10" dirty="0">
                <a:latin typeface="Arial"/>
                <a:cs typeface="Arial"/>
              </a:rPr>
              <a:t> ЗАЛИЧЕНИТЕ ЛИЦА 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130675" y="1849926"/>
            <a:ext cx="7375525" cy="7248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091">
              <a:lnSpc>
                <a:spcPct val="100000"/>
              </a:lnSpc>
            </a:pPr>
            <a:endParaRPr sz="14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91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lang="ru-RU" sz="1400" b="1" spc="10" dirty="0">
                <a:latin typeface="Arial"/>
                <a:cs typeface="Arial"/>
              </a:rPr>
              <a:t>В СПИСЪКА НА ЗАЛИЧЕНИТЕ ЛИЦА</a:t>
            </a:r>
            <a:r>
              <a:rPr lang="ru-RU" sz="1400" spc="10" dirty="0">
                <a:latin typeface="Arial"/>
                <a:cs typeface="Arial"/>
              </a:rPr>
              <a:t> </a:t>
            </a:r>
            <a:r>
              <a:rPr lang="ru-RU" sz="1400" spc="10" dirty="0" err="1">
                <a:latin typeface="Arial"/>
                <a:cs typeface="Arial"/>
              </a:rPr>
              <a:t>са</a:t>
            </a:r>
            <a:r>
              <a:rPr lang="ru-RU" sz="1400" spc="10" dirty="0">
                <a:latin typeface="Arial"/>
                <a:cs typeface="Arial"/>
              </a:rPr>
              <a:t> </a:t>
            </a:r>
            <a:r>
              <a:rPr lang="ru-RU" sz="1400" spc="10" dirty="0" err="1">
                <a:latin typeface="Arial"/>
                <a:cs typeface="Arial"/>
              </a:rPr>
              <a:t>включени</a:t>
            </a:r>
            <a:r>
              <a:rPr lang="ru-RU" sz="1400" spc="10" dirty="0">
                <a:latin typeface="Arial"/>
                <a:cs typeface="Arial"/>
              </a:rPr>
              <a:t> лица, </a:t>
            </a:r>
            <a:r>
              <a:rPr lang="ru-RU" sz="1400" spc="10" dirty="0" err="1">
                <a:latin typeface="Arial"/>
                <a:cs typeface="Arial"/>
              </a:rPr>
              <a:t>които</a:t>
            </a:r>
            <a:r>
              <a:rPr lang="ru-RU" sz="1400" spc="10" dirty="0">
                <a:latin typeface="Arial"/>
                <a:cs typeface="Arial"/>
              </a:rPr>
              <a:t> </a:t>
            </a:r>
            <a:r>
              <a:rPr lang="ru-RU" sz="1400" b="1" spc="10" dirty="0">
                <a:latin typeface="Arial"/>
                <a:cs typeface="Arial"/>
              </a:rPr>
              <a:t>НЯМАТ ПРАВО</a:t>
            </a:r>
          </a:p>
          <a:p>
            <a:pPr marL="0">
              <a:lnSpc>
                <a:spcPct val="100000"/>
              </a:lnSpc>
            </a:pPr>
            <a:r>
              <a:rPr lang="ru-RU" sz="1400" b="1" spc="10" dirty="0">
                <a:latin typeface="Arial"/>
                <a:cs typeface="Arial"/>
              </a:rPr>
              <a:t>       ДА ГЛАСУВАТ </a:t>
            </a:r>
            <a:r>
              <a:rPr lang="ru-RU" sz="1400" spc="10" dirty="0">
                <a:latin typeface="Arial"/>
                <a:cs typeface="Arial"/>
              </a:rPr>
              <a:t>и </a:t>
            </a:r>
            <a:r>
              <a:rPr lang="ru-RU" sz="1400" spc="10" dirty="0" err="1">
                <a:latin typeface="Arial"/>
                <a:cs typeface="Arial"/>
              </a:rPr>
              <a:t>срещу</a:t>
            </a:r>
            <a:r>
              <a:rPr lang="ru-RU" sz="1400" spc="10" dirty="0">
                <a:latin typeface="Arial"/>
                <a:cs typeface="Arial"/>
              </a:rPr>
              <a:t> </a:t>
            </a:r>
            <a:r>
              <a:rPr lang="ru-RU" sz="1400" spc="10" dirty="0" err="1">
                <a:latin typeface="Arial"/>
                <a:cs typeface="Arial"/>
              </a:rPr>
              <a:t>името</a:t>
            </a:r>
            <a:r>
              <a:rPr lang="ru-RU" sz="1400" spc="10" dirty="0">
                <a:latin typeface="Arial"/>
                <a:cs typeface="Arial"/>
              </a:rPr>
              <a:t> им е </a:t>
            </a:r>
            <a:r>
              <a:rPr lang="ru-RU" sz="1400" spc="10" dirty="0" err="1">
                <a:latin typeface="Arial"/>
                <a:cs typeface="Arial"/>
              </a:rPr>
              <a:t>отбелязана</a:t>
            </a:r>
            <a:r>
              <a:rPr lang="ru-RU" sz="1400" spc="10" dirty="0">
                <a:latin typeface="Arial"/>
                <a:cs typeface="Arial"/>
              </a:rPr>
              <a:t> </a:t>
            </a:r>
            <a:r>
              <a:rPr lang="ru-RU" sz="1400" spc="10" dirty="0" err="1">
                <a:latin typeface="Arial"/>
                <a:cs typeface="Arial"/>
              </a:rPr>
              <a:t>причината</a:t>
            </a:r>
            <a:r>
              <a:rPr lang="ru-RU" sz="1400" spc="10" dirty="0">
                <a:latin typeface="Arial"/>
                <a:cs typeface="Arial"/>
              </a:rPr>
              <a:t> за </a:t>
            </a:r>
            <a:r>
              <a:rPr lang="ru-RU" sz="1400" spc="10" dirty="0" err="1">
                <a:latin typeface="Arial"/>
                <a:cs typeface="Arial"/>
              </a:rPr>
              <a:t>това</a:t>
            </a:r>
            <a:r>
              <a:rPr lang="ru-RU" sz="1400" spc="10" dirty="0">
                <a:latin typeface="Arial"/>
                <a:cs typeface="Arial"/>
              </a:rPr>
              <a:t> :</a:t>
            </a:r>
            <a:endParaRPr lang="ru-RU" sz="1400" dirty="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655624" y="2617329"/>
            <a:ext cx="3185552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o  </a:t>
            </a:r>
            <a:r>
              <a:rPr sz="1800" spc="10" dirty="0">
                <a:latin typeface="Arial"/>
                <a:cs typeface="Arial"/>
              </a:rPr>
              <a:t>„</a:t>
            </a:r>
            <a:r>
              <a:rPr sz="1600" spc="10" dirty="0">
                <a:latin typeface="Arial"/>
                <a:cs typeface="Arial"/>
              </a:rPr>
              <a:t>ПО“, „МП“, „НА“</a:t>
            </a:r>
            <a:r>
              <a:rPr lang="bg-BG" sz="1600" spc="10" dirty="0">
                <a:latin typeface="Arial"/>
                <a:cs typeface="Arial"/>
              </a:rPr>
              <a:t>, УГДМ, МВнР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655624" y="2952910"/>
            <a:ext cx="7299703" cy="37240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30B2C2"/>
                </a:solidFill>
                <a:latin typeface="Arial"/>
                <a:cs typeface="Arial"/>
              </a:rPr>
              <a:t>o  </a:t>
            </a:r>
            <a:r>
              <a:rPr sz="1400" spc="10" dirty="0">
                <a:latin typeface="Arial"/>
                <a:cs typeface="Arial"/>
              </a:rPr>
              <a:t>„ПО“ – лицето е поставено под запрещение, няма избирателни права</a:t>
            </a:r>
            <a:endParaRPr sz="1400" dirty="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и не може да гласува;</a:t>
            </a:r>
            <a:endParaRPr sz="14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400" spc="10" dirty="0">
                <a:solidFill>
                  <a:srgbClr val="30B2C2"/>
                </a:solidFill>
                <a:latin typeface="Arial"/>
                <a:cs typeface="Arial"/>
              </a:rPr>
              <a:t>o  </a:t>
            </a:r>
            <a:r>
              <a:rPr sz="1400" spc="10" dirty="0">
                <a:latin typeface="Arial"/>
                <a:cs typeface="Arial"/>
              </a:rPr>
              <a:t>„МП“ – лицето в момента изтърпява наказание „лишаване от</a:t>
            </a:r>
            <a:endParaRPr sz="1400" dirty="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свобода“, няма избирателни права и не може да гласува;</a:t>
            </a:r>
            <a:endParaRPr sz="14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400" spc="10" dirty="0">
                <a:solidFill>
                  <a:srgbClr val="30B2C2"/>
                </a:solidFill>
                <a:latin typeface="Arial"/>
                <a:cs typeface="Arial"/>
              </a:rPr>
              <a:t>o  </a:t>
            </a:r>
            <a:r>
              <a:rPr sz="1400" spc="10" dirty="0">
                <a:latin typeface="Arial"/>
                <a:cs typeface="Arial"/>
              </a:rPr>
              <a:t>„НА“ – избирателят е включен в списък по настоящ адрес и следва да</a:t>
            </a:r>
            <a:endParaRPr sz="1400" dirty="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гласува в секцията по настоящия си адрес и не може да гласува в тази</a:t>
            </a:r>
            <a:endParaRPr sz="1400" dirty="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секция;</a:t>
            </a:r>
            <a:endParaRPr sz="14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lang="en-US" sz="1400" spc="10" dirty="0">
                <a:solidFill>
                  <a:srgbClr val="30B2C2"/>
                </a:solidFill>
                <a:latin typeface="Arial"/>
                <a:cs typeface="Arial"/>
              </a:rPr>
              <a:t>O</a:t>
            </a:r>
            <a:r>
              <a:rPr lang="bg-BG" sz="1400" spc="10" dirty="0">
                <a:solidFill>
                  <a:srgbClr val="30B2C2"/>
                </a:solidFill>
                <a:latin typeface="Arial"/>
                <a:cs typeface="Arial"/>
              </a:rPr>
              <a:t>  </a:t>
            </a:r>
            <a:r>
              <a:rPr lang="bg-BG" sz="1400" spc="10" dirty="0">
                <a:latin typeface="Arial"/>
                <a:cs typeface="Arial"/>
              </a:rPr>
              <a:t>УГДМ – избирателят се е снабдил с удостоверение за гласуване на </a:t>
            </a:r>
          </a:p>
          <a:p>
            <a:r>
              <a:rPr lang="bg-BG" sz="1400" spc="10" dirty="0">
                <a:latin typeface="Arial"/>
                <a:cs typeface="Arial"/>
              </a:rPr>
              <a:t>друго място. Такъв избирател може да гласува само ако представи УГДМ и </a:t>
            </a:r>
          </a:p>
          <a:p>
            <a:r>
              <a:rPr lang="bg-BG" sz="1400" spc="10" dirty="0">
                <a:latin typeface="Arial"/>
                <a:cs typeface="Arial"/>
              </a:rPr>
              <a:t>попълване на декларация по образец</a:t>
            </a:r>
          </a:p>
          <a:p>
            <a:r>
              <a:rPr lang="bg-BG" sz="1400" spc="10" dirty="0">
                <a:latin typeface="Arial"/>
                <a:cs typeface="Arial"/>
              </a:rPr>
              <a:t> (Приложение № 17-НС), </a:t>
            </a:r>
          </a:p>
          <a:p>
            <a:pPr marL="0">
              <a:lnSpc>
                <a:spcPct val="100000"/>
              </a:lnSpc>
            </a:pPr>
            <a:r>
              <a:rPr lang="bg-BG" sz="1400" spc="10" dirty="0">
                <a:latin typeface="Arial"/>
                <a:cs typeface="Arial"/>
              </a:rPr>
              <a:t>което се прилага към избирателния списък, а избирателят се дописва </a:t>
            </a:r>
          </a:p>
          <a:p>
            <a:pPr marL="0">
              <a:lnSpc>
                <a:spcPct val="100000"/>
              </a:lnSpc>
            </a:pPr>
            <a:r>
              <a:rPr lang="bg-BG" sz="1400" spc="10" dirty="0">
                <a:latin typeface="Arial"/>
                <a:cs typeface="Arial"/>
              </a:rPr>
              <a:t>под чертата.</a:t>
            </a:r>
          </a:p>
          <a:p>
            <a:r>
              <a:rPr lang="bg-BG" sz="1400" spc="10" dirty="0">
                <a:solidFill>
                  <a:srgbClr val="30B2C2"/>
                </a:solidFill>
                <a:latin typeface="Arial"/>
                <a:cs typeface="Arial"/>
              </a:rPr>
              <a:t> </a:t>
            </a:r>
            <a:r>
              <a:rPr lang="en-US" sz="1400" spc="10" dirty="0">
                <a:solidFill>
                  <a:srgbClr val="30B2C2"/>
                </a:solidFill>
                <a:latin typeface="Arial"/>
                <a:cs typeface="Arial"/>
              </a:rPr>
              <a:t>o </a:t>
            </a:r>
            <a:r>
              <a:rPr lang="bg-BG" sz="1400" spc="10" dirty="0">
                <a:solidFill>
                  <a:srgbClr val="30B2C2"/>
                </a:solidFill>
                <a:latin typeface="Arial"/>
                <a:cs typeface="Arial"/>
              </a:rPr>
              <a:t> </a:t>
            </a:r>
            <a:r>
              <a:rPr lang="bg-BG" sz="1400" spc="10" dirty="0">
                <a:latin typeface="Arial"/>
                <a:cs typeface="Arial"/>
              </a:rPr>
              <a:t>МВнР – избирателят е вписан в списъка за гласуване извън страната. </a:t>
            </a:r>
          </a:p>
          <a:p>
            <a:r>
              <a:rPr lang="bg-BG" sz="1400" spc="10" dirty="0">
                <a:latin typeface="Arial"/>
                <a:cs typeface="Arial"/>
              </a:rPr>
              <a:t>Избирателят може да гласува след попълване на декларация по образец</a:t>
            </a:r>
          </a:p>
          <a:p>
            <a:r>
              <a:rPr lang="bg-BG" sz="1400" spc="10" dirty="0">
                <a:latin typeface="Arial"/>
                <a:cs typeface="Arial"/>
              </a:rPr>
              <a:t> (Приложение № 17-НС), като се дописва под чертата.</a:t>
            </a:r>
            <a:endParaRPr lang="bg-BG" sz="1400" spc="10" dirty="0">
              <a:solidFill>
                <a:srgbClr val="30B2C2"/>
              </a:solidFill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8" y="48423"/>
            <a:ext cx="12192000" cy="6857999"/>
          </a:xfrm>
          <a:prstGeom prst="rect">
            <a:avLst/>
          </a:prstGeom>
        </p:spPr>
      </p:pic>
      <p:pic>
        <p:nvPicPr>
          <p:cNvPr id="28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587228"/>
            <a:ext cx="7788705" cy="3387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Избирател, срещу чието име е вписано „ПО“, „МП“, „НА“, 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130675" y="861548"/>
            <a:ext cx="736805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 може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130675" y="1135551"/>
            <a:ext cx="6653675" cy="3391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да гласува само ако представи удостоверение от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130675" y="1410442"/>
            <a:ext cx="3231996" cy="3387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общината по чл. 40  ИК.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130675" y="1818360"/>
            <a:ext cx="7622284" cy="10401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800" spc="10" dirty="0">
                <a:latin typeface="Arial"/>
                <a:cs typeface="Arial"/>
              </a:rPr>
              <a:t>членът на СИК заличава името на избирателя от списъка на</a:t>
            </a:r>
            <a:endParaRPr sz="180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заличените лица като прекарва хоризонтална черта през името</a:t>
            </a:r>
            <a:endParaRPr sz="180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и другите данни на избирателя и отбелязва срещу тях</a:t>
            </a:r>
            <a:endParaRPr sz="180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„удостоверение по чл. 40 ИК“;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130675" y="2932658"/>
            <a:ext cx="7048533" cy="5447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40" spc="10" dirty="0">
                <a:solidFill>
                  <a:srgbClr val="30B2C2"/>
                </a:solidFill>
                <a:latin typeface="Arial"/>
                <a:cs typeface="Arial"/>
              </a:rPr>
              <a:t>❑   </a:t>
            </a:r>
            <a:r>
              <a:rPr sz="1740" spc="10" dirty="0">
                <a:latin typeface="Arial"/>
                <a:cs typeface="Arial"/>
              </a:rPr>
              <a:t>избирателят попълва декларация по образец – Приложение №</a:t>
            </a:r>
            <a:endParaRPr sz="17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lang="bg-BG" sz="1800" spc="10" dirty="0">
                <a:latin typeface="Arial"/>
                <a:cs typeface="Arial"/>
              </a:rPr>
              <a:t>17</a:t>
            </a:r>
            <a:r>
              <a:rPr sz="1800" spc="10" dirty="0">
                <a:latin typeface="Arial"/>
                <a:cs typeface="Arial"/>
              </a:rPr>
              <a:t>-</a:t>
            </a:r>
            <a:r>
              <a:rPr lang="bg-BG" sz="1800" spc="10" dirty="0">
                <a:latin typeface="Arial"/>
                <a:cs typeface="Arial"/>
              </a:rPr>
              <a:t>НС</a:t>
            </a:r>
            <a:r>
              <a:rPr sz="1800" spc="10" dirty="0">
                <a:latin typeface="Arial"/>
                <a:cs typeface="Arial"/>
              </a:rPr>
              <a:t>;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130675" y="3552610"/>
            <a:ext cx="7656472" cy="7937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800" spc="10" dirty="0">
                <a:latin typeface="Arial"/>
                <a:cs typeface="Arial"/>
              </a:rPr>
              <a:t>членът на СИК вписва имената и другите му данни от документа</a:t>
            </a:r>
            <a:endParaRPr sz="180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за самоличност в допълнителната страница на избирателния</a:t>
            </a:r>
            <a:endParaRPr sz="180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списък (под чертата);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130675" y="4421988"/>
            <a:ext cx="7075704" cy="54612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4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740" spc="10" dirty="0">
                <a:latin typeface="Arial"/>
                <a:cs typeface="Arial"/>
              </a:rPr>
              <a:t>членът на СИК взема удостоверението и декларацията и ги</a:t>
            </a:r>
            <a:endParaRPr sz="17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прилага към избирателния списък;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4130675" y="5042509"/>
            <a:ext cx="7486496" cy="54612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4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740" spc="10" dirty="0">
                <a:latin typeface="Arial"/>
                <a:cs typeface="Arial"/>
              </a:rPr>
              <a:t>в графа „Забележки“  членът на СИК отбелязва „удостоверение</a:t>
            </a:r>
            <a:endParaRPr sz="170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по чл. 40 ИК“;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4130675" y="5662803"/>
            <a:ext cx="7676691" cy="54612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7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770" spc="10" dirty="0">
                <a:latin typeface="Arial"/>
                <a:cs typeface="Arial"/>
              </a:rPr>
              <a:t>след гласуване, избирателят се подписва в избирателния списък</a:t>
            </a:r>
            <a:endParaRPr sz="170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(под чертата).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30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858769"/>
            <a:ext cx="6262405" cy="4726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latin typeface="Arial"/>
                <a:cs typeface="Arial"/>
              </a:rPr>
              <a:t>ДОПЪЛНИТЕЛНАТА СТРАНИЦА НА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130675" y="1242817"/>
            <a:ext cx="7583102" cy="4170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10" b="1" spc="10" dirty="0">
                <a:latin typeface="Arial"/>
                <a:cs typeface="Arial"/>
              </a:rPr>
              <a:t>ИЗБИРАТЕЛНИЯ СПИСЪК (ПОД ЧЕРТАТА) Е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130675" y="1626547"/>
            <a:ext cx="6800871" cy="4730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latin typeface="Arial"/>
                <a:cs typeface="Arial"/>
              </a:rPr>
              <a:t>СТРАНИЦАТА, КОЯТО ЗАПОЧВА СЛЕД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130675" y="2011294"/>
            <a:ext cx="6682122" cy="4726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latin typeface="Arial"/>
                <a:cs typeface="Arial"/>
              </a:rPr>
              <a:t>КРАЯ НА ИЗБИРАТЕЛНИЯ СПИСЪК /с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130675" y="2395342"/>
            <a:ext cx="6303905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latin typeface="Arial"/>
                <a:cs typeface="Arial"/>
              </a:rPr>
              <a:t>подписите на </a:t>
            </a:r>
            <a:r>
              <a:rPr lang="bg-BG" sz="2800" b="1" spc="10" dirty="0">
                <a:latin typeface="Arial"/>
                <a:cs typeface="Arial"/>
              </a:rPr>
              <a:t>к</a:t>
            </a:r>
            <a:r>
              <a:rPr sz="2800" b="1" spc="10" dirty="0" err="1">
                <a:latin typeface="Arial"/>
                <a:cs typeface="Arial"/>
              </a:rPr>
              <a:t>мета</a:t>
            </a:r>
            <a:r>
              <a:rPr sz="2800" b="1" spc="10" dirty="0">
                <a:latin typeface="Arial"/>
                <a:cs typeface="Arial"/>
              </a:rPr>
              <a:t> и </a:t>
            </a:r>
            <a:r>
              <a:rPr lang="bg-BG" sz="2800" b="1" spc="10" dirty="0">
                <a:latin typeface="Arial"/>
                <a:cs typeface="Arial"/>
              </a:rPr>
              <a:t>с</a:t>
            </a:r>
            <a:r>
              <a:rPr sz="2800" b="1" spc="10" dirty="0" err="1">
                <a:latin typeface="Arial"/>
                <a:cs typeface="Arial"/>
              </a:rPr>
              <a:t>екретаря</a:t>
            </a:r>
            <a:r>
              <a:rPr sz="2800" b="1" spc="10" dirty="0">
                <a:latin typeface="Arial"/>
                <a:cs typeface="Arial"/>
              </a:rPr>
              <a:t> на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130675" y="2779389"/>
            <a:ext cx="2248442" cy="4726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latin typeface="Arial"/>
                <a:cs typeface="Arial"/>
              </a:rPr>
              <a:t>общината/;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130675" y="3800723"/>
            <a:ext cx="5797942" cy="4726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10" b="1" spc="10" dirty="0">
                <a:latin typeface="Arial"/>
                <a:cs typeface="Arial"/>
              </a:rPr>
              <a:t>НЕ ЗАБРАВЯЙТЕ ДА ПРЕБРОИТЕ</a:t>
            </a:r>
            <a:endParaRPr sz="27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130675" y="4184454"/>
            <a:ext cx="7461557" cy="4730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latin typeface="Arial"/>
                <a:cs typeface="Arial"/>
              </a:rPr>
              <a:t>ИЗБИРАТЕЛИТЕ, ВПИСАНИ ПОД ЧЕРТАТА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4130675" y="4569073"/>
            <a:ext cx="6216952" cy="4726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latin typeface="Arial"/>
                <a:cs typeface="Arial"/>
              </a:rPr>
              <a:t>НА ИЗБИРАТЕЛНИЯ СПИСЪК, ПРИ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4130675" y="4953121"/>
            <a:ext cx="6141315" cy="4726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10" b="1" spc="10" dirty="0">
                <a:latin typeface="Arial"/>
                <a:cs typeface="Arial"/>
              </a:rPr>
              <a:t>ПРЕБРОЯВАНЕ И ОТРАЗЯВАНЕ НА</a:t>
            </a:r>
            <a:endParaRPr sz="27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4130675" y="5337220"/>
            <a:ext cx="6763133" cy="4170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10" b="1" spc="10" dirty="0">
                <a:latin typeface="Arial"/>
                <a:cs typeface="Arial"/>
              </a:rPr>
              <a:t>РЕЗУЛТАТИТЕ В ПРОТОКОЛА НА СИК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39164"/>
            <a:ext cx="12192000" cy="6857999"/>
          </a:xfrm>
          <a:prstGeom prst="rect">
            <a:avLst/>
          </a:prstGeom>
        </p:spPr>
      </p:pic>
      <p:pic>
        <p:nvPicPr>
          <p:cNvPr id="3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378708"/>
            <a:ext cx="6991366" cy="12318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solidFill>
                  <a:srgbClr val="30B2C2"/>
                </a:solidFill>
                <a:latin typeface="Arial"/>
                <a:cs typeface="Arial"/>
              </a:rPr>
              <a:t>ЛИЦА, КОИТО НЕ СА ВКЛЮЧЕНИ В</a:t>
            </a:r>
            <a:endParaRPr sz="28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800" b="1" spc="10" dirty="0">
                <a:solidFill>
                  <a:srgbClr val="30B2C2"/>
                </a:solidFill>
                <a:latin typeface="Arial"/>
                <a:cs typeface="Arial"/>
              </a:rPr>
              <a:t>ИЗБИРАТЕЛНИТЕ СПИСЪЦИ, НО СЕ</a:t>
            </a:r>
            <a:endParaRPr sz="28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800" b="1" spc="10" dirty="0">
                <a:solidFill>
                  <a:srgbClr val="30B2C2"/>
                </a:solidFill>
                <a:latin typeface="Arial"/>
                <a:cs typeface="Arial"/>
              </a:rPr>
              <a:t>ДОПУСКАТ  ДО ГЛАСУВАНЕ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130675" y="1821663"/>
            <a:ext cx="7491987" cy="8309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800" spc="10" dirty="0">
                <a:latin typeface="Arial"/>
                <a:cs typeface="Arial"/>
              </a:rPr>
              <a:t>членовете на СИК и охраната на </a:t>
            </a:r>
            <a:r>
              <a:rPr sz="1800" spc="10" dirty="0" err="1">
                <a:latin typeface="Arial"/>
                <a:cs typeface="Arial"/>
              </a:rPr>
              <a:t>съответната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10" dirty="0" err="1">
                <a:latin typeface="Arial"/>
                <a:cs typeface="Arial"/>
              </a:rPr>
              <a:t>секция</a:t>
            </a:r>
            <a:r>
              <a:rPr sz="1800" spc="10" dirty="0">
                <a:latin typeface="Arial"/>
                <a:cs typeface="Arial"/>
              </a:rPr>
              <a:t>,</a:t>
            </a:r>
            <a:endParaRPr sz="18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след като представят декларация по образец, че не са гласували</a:t>
            </a:r>
            <a:endParaRPr sz="18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и няма да гласуват на друго </a:t>
            </a:r>
            <a:r>
              <a:rPr sz="1800" spc="10" dirty="0" err="1">
                <a:latin typeface="Arial"/>
                <a:cs typeface="Arial"/>
              </a:rPr>
              <a:t>място</a:t>
            </a:r>
            <a:r>
              <a:rPr sz="1800" spc="10" dirty="0">
                <a:latin typeface="Arial"/>
                <a:cs typeface="Arial"/>
              </a:rPr>
              <a:t> /</a:t>
            </a:r>
            <a:r>
              <a:rPr lang="bg-BG" sz="1800" spc="10" dirty="0">
                <a:latin typeface="Arial"/>
                <a:cs typeface="Arial"/>
              </a:rPr>
              <a:t>П</a:t>
            </a:r>
            <a:r>
              <a:rPr sz="1800" spc="10" dirty="0" err="1">
                <a:latin typeface="Arial"/>
                <a:cs typeface="Arial"/>
              </a:rPr>
              <a:t>риложение</a:t>
            </a:r>
            <a:r>
              <a:rPr lang="bg-BG" sz="1800" spc="10" dirty="0">
                <a:latin typeface="Arial"/>
                <a:cs typeface="Arial"/>
              </a:rPr>
              <a:t> № 17-НС</a:t>
            </a:r>
            <a:r>
              <a:rPr sz="1800" spc="10" dirty="0">
                <a:latin typeface="Arial"/>
                <a:cs typeface="Arial"/>
              </a:rPr>
              <a:t> /;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130675" y="3184499"/>
            <a:ext cx="7059818" cy="19389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800" spc="10" dirty="0">
                <a:latin typeface="Arial"/>
                <a:cs typeface="Arial"/>
              </a:rPr>
              <a:t>избиратели с увредено зрение или затруднения в</a:t>
            </a:r>
            <a:endParaRPr sz="18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придвижването, които гласуват в избрана от тях секция или в</a:t>
            </a:r>
            <a:endParaRPr sz="18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секция, предназначена за тях на първия етаж (</a:t>
            </a:r>
            <a:r>
              <a:rPr sz="1800" spc="10" dirty="0" err="1">
                <a:latin typeface="Arial"/>
                <a:cs typeface="Arial"/>
              </a:rPr>
              <a:t>партер</a:t>
            </a:r>
            <a:r>
              <a:rPr sz="1800" spc="10" dirty="0">
                <a:latin typeface="Arial"/>
                <a:cs typeface="Arial"/>
              </a:rPr>
              <a:t>)</a:t>
            </a:r>
            <a:endParaRPr lang="bg-BG" sz="1800" spc="1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lang="bg-BG" sz="1800" spc="10" dirty="0">
                <a:latin typeface="Arial"/>
                <a:cs typeface="Arial"/>
              </a:rPr>
              <a:t> в изборния район по постоянния им адрес</a:t>
            </a:r>
            <a:r>
              <a:rPr sz="1800" spc="10" dirty="0">
                <a:latin typeface="Arial"/>
                <a:cs typeface="Arial"/>
              </a:rPr>
              <a:t>, след</a:t>
            </a:r>
            <a:endParaRPr sz="18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представяне на декларация по образец, че не са гласували и</a:t>
            </a:r>
            <a:endParaRPr sz="18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няма да гласуват на друго </a:t>
            </a:r>
            <a:r>
              <a:rPr sz="1800" spc="10" dirty="0" err="1">
                <a:latin typeface="Arial"/>
                <a:cs typeface="Arial"/>
              </a:rPr>
              <a:t>място</a:t>
            </a:r>
            <a:r>
              <a:rPr sz="1800" spc="10" dirty="0">
                <a:latin typeface="Arial"/>
                <a:cs typeface="Arial"/>
              </a:rPr>
              <a:t> /</a:t>
            </a:r>
            <a:r>
              <a:rPr lang="bg-BG" sz="1800" spc="10" dirty="0">
                <a:latin typeface="Arial"/>
                <a:cs typeface="Arial"/>
              </a:rPr>
              <a:t>П</a:t>
            </a:r>
            <a:r>
              <a:rPr sz="1800" spc="10" dirty="0" err="1">
                <a:latin typeface="Arial"/>
                <a:cs typeface="Arial"/>
              </a:rPr>
              <a:t>риложение</a:t>
            </a:r>
            <a:r>
              <a:rPr lang="bg-BG" sz="1800" spc="10" dirty="0">
                <a:latin typeface="Arial"/>
                <a:cs typeface="Arial"/>
              </a:rPr>
              <a:t> №17-НС</a:t>
            </a:r>
            <a:r>
              <a:rPr sz="1800" spc="10" dirty="0">
                <a:latin typeface="Arial"/>
                <a:cs typeface="Arial"/>
              </a:rPr>
              <a:t> /;</a:t>
            </a:r>
            <a:endParaRPr sz="18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">
            <a:extLst>
              <a:ext uri="{FF2B5EF4-FFF2-40B4-BE49-F238E27FC236}">
                <a16:creationId xmlns:a16="http://schemas.microsoft.com/office/drawing/2014/main" id="{68FE54EC-238C-4173-BFBD-AF46ED1E87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9492F56-F2F0-4F0C-89B1-A521D4B9C89E}"/>
              </a:ext>
            </a:extLst>
          </p:cNvPr>
          <p:cNvSpPr/>
          <p:nvPr/>
        </p:nvSpPr>
        <p:spPr>
          <a:xfrm>
            <a:off x="3657600" y="533400"/>
            <a:ext cx="8229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pc="10" dirty="0">
                <a:solidFill>
                  <a:srgbClr val="30B2C2"/>
                </a:solidFill>
                <a:latin typeface="Arial"/>
                <a:cs typeface="Arial"/>
              </a:rPr>
              <a:t>❑ </a:t>
            </a:r>
            <a:r>
              <a:rPr lang="ru-RU" b="1" spc="10" dirty="0">
                <a:latin typeface="Arial"/>
                <a:cs typeface="Arial"/>
              </a:rPr>
              <a:t>избиратели, заличени от избирателния списък, тъй като са вписани в избирателни списъци в лечебни заведения, домове за стари хора и други специализирани институции, но в изборния ден се намират извън тях</a:t>
            </a:r>
            <a:r>
              <a:rPr lang="ru-RU" b="1" dirty="0">
                <a:latin typeface="Arial"/>
                <a:cs typeface="Arial"/>
              </a:rPr>
              <a:t> </a:t>
            </a:r>
            <a:r>
              <a:rPr lang="ru-RU" spc="10" dirty="0">
                <a:latin typeface="Arial"/>
                <a:cs typeface="Arial"/>
              </a:rPr>
              <a:t>- след представяне на удостоверение – Приложение № 16-НС,</a:t>
            </a:r>
            <a:r>
              <a:rPr lang="ru-RU" dirty="0">
                <a:latin typeface="Arial"/>
                <a:cs typeface="Arial"/>
              </a:rPr>
              <a:t> </a:t>
            </a:r>
            <a:r>
              <a:rPr lang="ru-RU" spc="10" dirty="0">
                <a:latin typeface="Arial"/>
                <a:cs typeface="Arial"/>
              </a:rPr>
              <a:t>издадено от ръководителя на лечебното заведение/дома, и</a:t>
            </a:r>
            <a:r>
              <a:rPr lang="ru-RU" dirty="0">
                <a:latin typeface="Arial"/>
                <a:cs typeface="Arial"/>
              </a:rPr>
              <a:t> </a:t>
            </a:r>
            <a:r>
              <a:rPr lang="ru-RU" spc="10" dirty="0">
                <a:latin typeface="Arial"/>
                <a:cs typeface="Arial"/>
              </a:rPr>
              <a:t>декларация по образец, че не са гласували и няма да гласуват на</a:t>
            </a:r>
            <a:r>
              <a:rPr lang="ru-RU" dirty="0">
                <a:latin typeface="Arial"/>
                <a:cs typeface="Arial"/>
              </a:rPr>
              <a:t> </a:t>
            </a:r>
            <a:r>
              <a:rPr lang="ru-RU" spc="10" dirty="0">
                <a:latin typeface="Arial"/>
                <a:cs typeface="Arial"/>
              </a:rPr>
              <a:t>друго място (Приложение № 17-НС)</a:t>
            </a:r>
            <a:endParaRPr lang="ru-RU" dirty="0">
              <a:latin typeface="Arial"/>
              <a:cs typeface="Arial"/>
            </a:endParaRPr>
          </a:p>
          <a:p>
            <a:pPr algn="just"/>
            <a:endParaRPr lang="ru-RU" b="1" spc="10" dirty="0">
              <a:latin typeface="Arial"/>
              <a:cs typeface="Arial"/>
            </a:endParaRPr>
          </a:p>
          <a:p>
            <a:pPr algn="just"/>
            <a:r>
              <a:rPr lang="en-US" spc="10" dirty="0">
                <a:solidFill>
                  <a:srgbClr val="30B2C2"/>
                </a:solidFill>
                <a:latin typeface="Arial"/>
                <a:cs typeface="Arial"/>
              </a:rPr>
              <a:t>❑ </a:t>
            </a:r>
            <a:r>
              <a:rPr lang="ru-RU" b="1" spc="10" dirty="0">
                <a:latin typeface="Arial"/>
                <a:cs typeface="Arial"/>
              </a:rPr>
              <a:t>избиратели, вписани в избирателни списъци в местата за изтърпяване на наказание лишаване от свобода и за задържане, но в изборния ден се намират извън тях</a:t>
            </a:r>
            <a:r>
              <a:rPr lang="ru-RU" spc="10" dirty="0">
                <a:latin typeface="Arial"/>
                <a:cs typeface="Arial"/>
              </a:rPr>
              <a:t>– след преставяне на удостоверение – Приложение № 16-НС, издадено от директора на институцията, и декларация по образец, че не са гласували и няма да гласуват на друго място (Приложение № 17-НС)</a:t>
            </a:r>
            <a:endParaRPr lang="ru-RU" dirty="0">
              <a:latin typeface="Arial"/>
              <a:cs typeface="Arial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b="1" spc="10" dirty="0">
              <a:latin typeface="Arial"/>
              <a:cs typeface="Arial"/>
            </a:endParaRPr>
          </a:p>
          <a:p>
            <a:pPr algn="just"/>
            <a:r>
              <a:rPr lang="en-US" spc="10" dirty="0">
                <a:solidFill>
                  <a:srgbClr val="30B2C2"/>
                </a:solidFill>
                <a:latin typeface="Arial"/>
                <a:cs typeface="Arial"/>
              </a:rPr>
              <a:t>❑ </a:t>
            </a:r>
            <a:r>
              <a:rPr lang="ru-RU" b="1" spc="10" dirty="0">
                <a:latin typeface="Arial"/>
                <a:cs typeface="Arial"/>
              </a:rPr>
              <a:t>постъпилите в лечебни заведения, домове за стари хора и други специализирани институции за предоставяне на социални услуги лица, след съставяне на избирателния списък от ръководителите им </a:t>
            </a:r>
            <a:r>
              <a:rPr lang="ru-RU" spc="10" dirty="0">
                <a:latin typeface="Arial"/>
                <a:cs typeface="Arial"/>
              </a:rPr>
              <a:t>- след представяне на декларация по образец, че не са гласували и няма да гласуват на друго място (Приложение № 17-НС).</a:t>
            </a:r>
            <a:endParaRPr lang="ru-RU" dirty="0">
              <a:latin typeface="Arial"/>
              <a:cs typeface="Arial"/>
            </a:endParaRPr>
          </a:p>
          <a:p>
            <a:pPr algn="just"/>
            <a:endParaRPr lang="ru-RU" dirty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688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1"/>
            <a:ext cx="12192000" cy="6857999"/>
          </a:xfrm>
          <a:prstGeom prst="rect">
            <a:avLst/>
          </a:prstGeom>
        </p:spPr>
      </p:pic>
      <p:pic>
        <p:nvPicPr>
          <p:cNvPr id="36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777728"/>
            <a:ext cx="6681396" cy="3387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2000" b="1" spc="10" dirty="0">
                <a:latin typeface="Arial"/>
                <a:cs typeface="Arial"/>
              </a:rPr>
              <a:t>лицата от персонала на лечебните заведения,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485767" y="1051731"/>
            <a:ext cx="6004664" cy="3391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домовете за стари хора и другите социални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485767" y="1326622"/>
            <a:ext cx="5901533" cy="3387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институции и в местата за изтърпяване на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130675" y="1600942"/>
            <a:ext cx="7146926" cy="46120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091" algn="just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наказание лишаване от свобода и за задържане,</a:t>
            </a:r>
            <a:endParaRPr sz="2000" dirty="0">
              <a:latin typeface="Arial"/>
              <a:cs typeface="Arial"/>
            </a:endParaRPr>
          </a:p>
          <a:p>
            <a:pPr marL="355091" algn="just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служебно заети в изборния ден по месторабота</a:t>
            </a:r>
            <a:r>
              <a:rPr sz="2000" spc="10" dirty="0">
                <a:latin typeface="Arial"/>
                <a:cs typeface="Arial"/>
              </a:rPr>
              <a:t>, въз</a:t>
            </a:r>
            <a:endParaRPr sz="2000" dirty="0">
              <a:latin typeface="Arial"/>
              <a:cs typeface="Arial"/>
            </a:endParaRPr>
          </a:p>
          <a:p>
            <a:pPr marL="355091" algn="just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основа на график за работа - след представяне на</a:t>
            </a:r>
            <a:endParaRPr sz="2000" dirty="0">
              <a:latin typeface="Arial"/>
              <a:cs typeface="Arial"/>
            </a:endParaRPr>
          </a:p>
          <a:p>
            <a:pPr marL="355091" algn="just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декларация </a:t>
            </a:r>
            <a:r>
              <a:rPr sz="2000" spc="10" dirty="0" err="1">
                <a:latin typeface="Arial"/>
                <a:cs typeface="Arial"/>
              </a:rPr>
              <a:t>по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10" dirty="0" err="1">
                <a:latin typeface="Arial"/>
                <a:cs typeface="Arial"/>
              </a:rPr>
              <a:t>образец</a:t>
            </a:r>
            <a:r>
              <a:rPr lang="bg-BG" sz="2000" spc="10" dirty="0">
                <a:latin typeface="Arial"/>
                <a:cs typeface="Arial"/>
              </a:rPr>
              <a:t> - Приложение № 17-НС</a:t>
            </a:r>
            <a:r>
              <a:rPr sz="2000" spc="10" dirty="0">
                <a:latin typeface="Arial"/>
                <a:cs typeface="Arial"/>
              </a:rPr>
              <a:t>, че не </a:t>
            </a:r>
            <a:r>
              <a:rPr sz="2000" spc="10" dirty="0" err="1">
                <a:latin typeface="Arial"/>
                <a:cs typeface="Arial"/>
              </a:rPr>
              <a:t>са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10" dirty="0" err="1">
                <a:latin typeface="Arial"/>
                <a:cs typeface="Arial"/>
              </a:rPr>
              <a:t>гласували</a:t>
            </a:r>
            <a:r>
              <a:rPr sz="2000" spc="10" dirty="0">
                <a:latin typeface="Arial"/>
                <a:cs typeface="Arial"/>
              </a:rPr>
              <a:t> и </a:t>
            </a:r>
            <a:r>
              <a:rPr sz="2000" spc="10" dirty="0" err="1">
                <a:latin typeface="Arial"/>
                <a:cs typeface="Arial"/>
              </a:rPr>
              <a:t>няма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10" dirty="0" err="1">
                <a:latin typeface="Arial"/>
                <a:cs typeface="Arial"/>
              </a:rPr>
              <a:t>да</a:t>
            </a:r>
            <a:r>
              <a:rPr lang="bg-BG" sz="2000" spc="10" dirty="0">
                <a:latin typeface="Arial"/>
                <a:cs typeface="Arial"/>
              </a:rPr>
              <a:t> </a:t>
            </a:r>
            <a:r>
              <a:rPr sz="2000" spc="10" dirty="0" err="1">
                <a:latin typeface="Arial"/>
                <a:cs typeface="Arial"/>
              </a:rPr>
              <a:t>гласуват</a:t>
            </a:r>
            <a:r>
              <a:rPr sz="2000" spc="10" dirty="0">
                <a:latin typeface="Arial"/>
                <a:cs typeface="Arial"/>
              </a:rPr>
              <a:t> на друго място</a:t>
            </a:r>
            <a:endParaRPr sz="2000" dirty="0">
              <a:latin typeface="Arial"/>
              <a:cs typeface="Arial"/>
            </a:endParaRPr>
          </a:p>
          <a:p>
            <a:pPr marL="0" algn="just">
              <a:lnSpc>
                <a:spcPct val="100000"/>
              </a:lnSpc>
            </a:pPr>
            <a:r>
              <a:rPr sz="197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970" b="1" spc="10" dirty="0">
                <a:latin typeface="Arial"/>
                <a:cs typeface="Arial"/>
              </a:rPr>
              <a:t>лицата, които са </a:t>
            </a:r>
            <a:r>
              <a:rPr sz="1970" spc="10" dirty="0">
                <a:latin typeface="Arial"/>
                <a:cs typeface="Arial"/>
              </a:rPr>
              <a:t>се явили в секцията по постоянния си</a:t>
            </a:r>
            <a:endParaRPr sz="19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lang="bg-BG" sz="2000" spc="10" dirty="0">
                <a:latin typeface="Arial"/>
                <a:cs typeface="Arial"/>
              </a:rPr>
              <a:t>     а</a:t>
            </a:r>
            <a:r>
              <a:rPr sz="2000" spc="10" dirty="0" err="1">
                <a:latin typeface="Arial"/>
                <a:cs typeface="Arial"/>
              </a:rPr>
              <a:t>дрес</a:t>
            </a:r>
            <a:r>
              <a:rPr lang="bg-BG" sz="2000" spc="10" dirty="0">
                <a:latin typeface="Arial"/>
                <a:cs typeface="Arial"/>
              </a:rPr>
              <a:t>, но са пропуснати в избирателния списък, </a:t>
            </a:r>
            <a:r>
              <a:rPr lang="ru-RU" sz="2000" b="1" spc="10" dirty="0">
                <a:latin typeface="Arial"/>
                <a:cs typeface="Arial"/>
              </a:rPr>
              <a:t>и не</a:t>
            </a:r>
          </a:p>
          <a:p>
            <a:pPr marL="0">
              <a:lnSpc>
                <a:spcPct val="100000"/>
              </a:lnSpc>
            </a:pPr>
            <a:r>
              <a:rPr lang="ru-RU" sz="2000" b="1" spc="10" dirty="0">
                <a:latin typeface="Arial"/>
                <a:cs typeface="Arial"/>
              </a:rPr>
              <a:t>     </a:t>
            </a:r>
            <a:r>
              <a:rPr lang="ru-RU" sz="2000" b="1" spc="10" dirty="0" err="1">
                <a:latin typeface="Arial"/>
                <a:cs typeface="Arial"/>
              </a:rPr>
              <a:t>фигурират</a:t>
            </a:r>
            <a:r>
              <a:rPr lang="ru-RU" sz="2000" b="1" spc="10" dirty="0">
                <a:latin typeface="Arial"/>
                <a:cs typeface="Arial"/>
              </a:rPr>
              <a:t> в </a:t>
            </a:r>
            <a:r>
              <a:rPr lang="ru-RU" sz="2000" b="1" spc="10" dirty="0" err="1">
                <a:latin typeface="Arial"/>
                <a:cs typeface="Arial"/>
              </a:rPr>
              <a:t>списъка</a:t>
            </a:r>
            <a:r>
              <a:rPr lang="ru-RU" sz="2000" b="1" spc="10" dirty="0">
                <a:latin typeface="Arial"/>
                <a:cs typeface="Arial"/>
              </a:rPr>
              <a:t> на </a:t>
            </a:r>
            <a:r>
              <a:rPr lang="ru-RU" sz="2000" b="1" spc="10" dirty="0" err="1">
                <a:latin typeface="Arial"/>
                <a:cs typeface="Arial"/>
              </a:rPr>
              <a:t>заличените</a:t>
            </a:r>
            <a:r>
              <a:rPr lang="ru-RU" sz="2000" b="1" spc="10" dirty="0">
                <a:latin typeface="Arial"/>
                <a:cs typeface="Arial"/>
              </a:rPr>
              <a:t> лица, но </a:t>
            </a:r>
            <a:r>
              <a:rPr lang="ru-RU" sz="2000" b="1" spc="10" dirty="0" err="1">
                <a:latin typeface="Arial"/>
                <a:cs typeface="Arial"/>
              </a:rPr>
              <a:t>имат</a:t>
            </a:r>
            <a:endParaRPr lang="ru-RU" sz="2000" b="1" spc="1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lang="ru-RU" sz="2000" b="1" spc="10" dirty="0">
                <a:latin typeface="Arial"/>
                <a:cs typeface="Arial"/>
              </a:rPr>
              <a:t>     право да </a:t>
            </a:r>
            <a:r>
              <a:rPr lang="ru-RU" sz="2000" b="1" spc="10" dirty="0" err="1">
                <a:latin typeface="Arial"/>
                <a:cs typeface="Arial"/>
              </a:rPr>
              <a:t>избират</a:t>
            </a:r>
            <a:r>
              <a:rPr lang="ru-RU" sz="2000" b="1" spc="10" dirty="0">
                <a:latin typeface="Arial"/>
                <a:cs typeface="Arial"/>
              </a:rPr>
              <a:t> (</a:t>
            </a:r>
            <a:r>
              <a:rPr lang="ru-RU" sz="2000" b="1" spc="10" dirty="0" err="1">
                <a:latin typeface="Arial"/>
                <a:cs typeface="Arial"/>
              </a:rPr>
              <a:t>български</a:t>
            </a:r>
            <a:r>
              <a:rPr lang="ru-RU" sz="2000" b="1" spc="10" dirty="0">
                <a:latin typeface="Arial"/>
                <a:cs typeface="Arial"/>
              </a:rPr>
              <a:t> </a:t>
            </a:r>
            <a:r>
              <a:rPr lang="ru-RU" sz="2000" b="1" spc="10" dirty="0" err="1">
                <a:latin typeface="Arial"/>
                <a:cs typeface="Arial"/>
              </a:rPr>
              <a:t>граждани</a:t>
            </a:r>
            <a:r>
              <a:rPr lang="ru-RU" sz="2000" b="1" spc="10" dirty="0">
                <a:latin typeface="Arial"/>
                <a:cs typeface="Arial"/>
              </a:rPr>
              <a:t>, </a:t>
            </a:r>
            <a:r>
              <a:rPr lang="ru-RU" sz="2000" b="1" spc="10" dirty="0" err="1">
                <a:latin typeface="Arial"/>
                <a:cs typeface="Arial"/>
              </a:rPr>
              <a:t>навършили</a:t>
            </a:r>
            <a:endParaRPr lang="ru-RU" sz="2000" b="1" spc="1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lang="ru-RU" sz="2000" b="1" spc="10" dirty="0">
                <a:latin typeface="Arial"/>
                <a:cs typeface="Arial"/>
              </a:rPr>
              <a:t>     18 </a:t>
            </a:r>
            <a:r>
              <a:rPr lang="ru-RU" sz="2000" b="1" spc="10" dirty="0" err="1">
                <a:latin typeface="Arial"/>
                <a:cs typeface="Arial"/>
              </a:rPr>
              <a:t>години</a:t>
            </a:r>
            <a:r>
              <a:rPr lang="ru-RU" sz="2000" b="1" spc="10" dirty="0">
                <a:latin typeface="Arial"/>
                <a:cs typeface="Arial"/>
              </a:rPr>
              <a:t>, </a:t>
            </a:r>
            <a:r>
              <a:rPr lang="ru-RU" sz="2000" b="1" spc="10" dirty="0" err="1">
                <a:latin typeface="Arial"/>
                <a:cs typeface="Arial"/>
              </a:rPr>
              <a:t>които</a:t>
            </a:r>
            <a:r>
              <a:rPr lang="ru-RU" sz="2000" b="1" spc="10" dirty="0">
                <a:latin typeface="Arial"/>
                <a:cs typeface="Arial"/>
              </a:rPr>
              <a:t> не </a:t>
            </a:r>
            <a:r>
              <a:rPr lang="ru-RU" sz="2000" b="1" spc="10" dirty="0" err="1">
                <a:latin typeface="Arial"/>
                <a:cs typeface="Arial"/>
              </a:rPr>
              <a:t>са</a:t>
            </a:r>
            <a:r>
              <a:rPr lang="ru-RU" sz="2000" b="1" spc="10" dirty="0">
                <a:latin typeface="Arial"/>
                <a:cs typeface="Arial"/>
              </a:rPr>
              <a:t> </a:t>
            </a:r>
            <a:r>
              <a:rPr lang="ru-RU" sz="2000" b="1" spc="10" dirty="0" err="1">
                <a:latin typeface="Arial"/>
                <a:cs typeface="Arial"/>
              </a:rPr>
              <a:t>поставени</a:t>
            </a:r>
            <a:r>
              <a:rPr lang="ru-RU" sz="2000" b="1" spc="10" dirty="0">
                <a:latin typeface="Arial"/>
                <a:cs typeface="Arial"/>
              </a:rPr>
              <a:t> под запрещение и</a:t>
            </a:r>
          </a:p>
          <a:p>
            <a:pPr marL="0">
              <a:lnSpc>
                <a:spcPct val="100000"/>
              </a:lnSpc>
            </a:pPr>
            <a:r>
              <a:rPr lang="ru-RU" sz="2000" b="1" spc="10" dirty="0">
                <a:latin typeface="Arial"/>
                <a:cs typeface="Arial"/>
              </a:rPr>
              <a:t>     не </a:t>
            </a:r>
            <a:r>
              <a:rPr lang="ru-RU" sz="2000" b="1" spc="10" dirty="0" err="1">
                <a:latin typeface="Arial"/>
                <a:cs typeface="Arial"/>
              </a:rPr>
              <a:t>изтърпяват</a:t>
            </a:r>
            <a:r>
              <a:rPr lang="ru-RU" sz="2000" b="1" spc="10" dirty="0">
                <a:latin typeface="Arial"/>
                <a:cs typeface="Arial"/>
              </a:rPr>
              <a:t> наказание </a:t>
            </a:r>
            <a:r>
              <a:rPr lang="ru-RU" sz="2000" b="1" spc="10" dirty="0" err="1">
                <a:latin typeface="Arial"/>
                <a:cs typeface="Arial"/>
              </a:rPr>
              <a:t>лишаване</a:t>
            </a:r>
            <a:r>
              <a:rPr lang="ru-RU" sz="2000" b="1" spc="10" dirty="0">
                <a:latin typeface="Arial"/>
                <a:cs typeface="Arial"/>
              </a:rPr>
              <a:t> от свобода </a:t>
            </a:r>
            <a:r>
              <a:rPr lang="ru-RU" sz="2000" spc="10" dirty="0">
                <a:latin typeface="Arial"/>
                <a:cs typeface="Arial"/>
              </a:rPr>
              <a:t>–</a:t>
            </a:r>
          </a:p>
          <a:p>
            <a:pPr marL="0">
              <a:lnSpc>
                <a:spcPct val="100000"/>
              </a:lnSpc>
            </a:pPr>
            <a:r>
              <a:rPr lang="ru-RU" sz="2000" spc="10" dirty="0">
                <a:latin typeface="Arial"/>
                <a:cs typeface="Arial"/>
              </a:rPr>
              <a:t>     след като представят документ за </a:t>
            </a:r>
            <a:r>
              <a:rPr lang="ru-RU" sz="2000" spc="10" dirty="0" err="1">
                <a:latin typeface="Arial"/>
                <a:cs typeface="Arial"/>
              </a:rPr>
              <a:t>самоличност</a:t>
            </a:r>
            <a:r>
              <a:rPr lang="ru-RU" sz="2000" spc="10" dirty="0">
                <a:latin typeface="Arial"/>
                <a:cs typeface="Arial"/>
              </a:rPr>
              <a:t> </a:t>
            </a:r>
          </a:p>
          <a:p>
            <a:pPr marL="0">
              <a:lnSpc>
                <a:spcPct val="100000"/>
              </a:lnSpc>
            </a:pPr>
            <a:r>
              <a:rPr lang="ru-RU" sz="2000" spc="10" dirty="0">
                <a:latin typeface="Arial"/>
                <a:cs typeface="Arial"/>
              </a:rPr>
              <a:t>     декларация по образец – Приложение № 17-НС, че не</a:t>
            </a:r>
          </a:p>
          <a:p>
            <a:pPr marL="0">
              <a:lnSpc>
                <a:spcPct val="100000"/>
              </a:lnSpc>
            </a:pPr>
            <a:r>
              <a:rPr lang="ru-RU" sz="2000" spc="10" dirty="0">
                <a:latin typeface="Arial"/>
                <a:cs typeface="Arial"/>
              </a:rPr>
              <a:t>     </a:t>
            </a:r>
            <a:r>
              <a:rPr lang="ru-RU" sz="2000" spc="10" dirty="0" err="1">
                <a:latin typeface="Arial"/>
                <a:cs typeface="Arial"/>
              </a:rPr>
              <a:t>са</a:t>
            </a:r>
            <a:r>
              <a:rPr lang="ru-RU" sz="2000" spc="10" dirty="0">
                <a:latin typeface="Arial"/>
                <a:cs typeface="Arial"/>
              </a:rPr>
              <a:t> </a:t>
            </a:r>
            <a:r>
              <a:rPr lang="ru-RU" sz="2000" spc="10" dirty="0" err="1">
                <a:latin typeface="Arial"/>
                <a:cs typeface="Arial"/>
              </a:rPr>
              <a:t>гласували</a:t>
            </a:r>
            <a:r>
              <a:rPr lang="ru-RU" sz="2000" spc="10" dirty="0">
                <a:latin typeface="Arial"/>
                <a:cs typeface="Arial"/>
              </a:rPr>
              <a:t> и </a:t>
            </a:r>
            <a:r>
              <a:rPr lang="ru-RU" sz="2000" spc="10" dirty="0" err="1">
                <a:latin typeface="Arial"/>
                <a:cs typeface="Arial"/>
              </a:rPr>
              <a:t>няма</a:t>
            </a:r>
            <a:r>
              <a:rPr lang="ru-RU" sz="2000" spc="10" dirty="0">
                <a:latin typeface="Arial"/>
                <a:cs typeface="Arial"/>
              </a:rPr>
              <a:t> да </a:t>
            </a:r>
            <a:r>
              <a:rPr lang="ru-RU" sz="2000" spc="10" dirty="0" err="1">
                <a:latin typeface="Arial"/>
                <a:cs typeface="Arial"/>
              </a:rPr>
              <a:t>гласуват</a:t>
            </a:r>
            <a:r>
              <a:rPr lang="ru-RU" sz="2000" spc="10" dirty="0">
                <a:latin typeface="Arial"/>
                <a:cs typeface="Arial"/>
              </a:rPr>
              <a:t> на </a:t>
            </a:r>
            <a:r>
              <a:rPr lang="ru-RU" sz="2000" spc="10" dirty="0" err="1">
                <a:latin typeface="Arial"/>
                <a:cs typeface="Arial"/>
              </a:rPr>
              <a:t>друго</a:t>
            </a:r>
            <a:r>
              <a:rPr lang="ru-RU" sz="2000" spc="10" dirty="0">
                <a:latin typeface="Arial"/>
                <a:cs typeface="Arial"/>
              </a:rPr>
              <a:t> </a:t>
            </a:r>
            <a:r>
              <a:rPr lang="ru-RU" sz="2000" spc="10" dirty="0" err="1">
                <a:latin typeface="Arial"/>
                <a:cs typeface="Arial"/>
              </a:rPr>
              <a:t>място</a:t>
            </a:r>
            <a:r>
              <a:rPr lang="ru-RU" sz="2000" spc="10" dirty="0">
                <a:latin typeface="Arial"/>
                <a:cs typeface="Arial"/>
              </a:rPr>
              <a:t>.</a:t>
            </a:r>
            <a:endParaRPr lang="ru-RU" sz="2000" dirty="0">
              <a:latin typeface="Arial"/>
              <a:cs typeface="Arial"/>
            </a:endParaRPr>
          </a:p>
          <a:p>
            <a:pPr marL="355091" algn="just">
              <a:lnSpc>
                <a:spcPct val="100000"/>
              </a:lnSpc>
            </a:pPr>
            <a:endParaRPr sz="2000" dirty="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484259" y="4089916"/>
            <a:ext cx="7146926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 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40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1680762"/>
            <a:ext cx="6668331" cy="3391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2000" b="1" spc="10" dirty="0">
                <a:latin typeface="Arial"/>
                <a:cs typeface="Arial"/>
              </a:rPr>
              <a:t>Неграмотността не е основание за гласуване с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130675" y="1955780"/>
            <a:ext cx="7564289" cy="101388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355091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придружител.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97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970" spc="10" dirty="0">
                <a:latin typeface="Arial"/>
                <a:cs typeface="Arial"/>
              </a:rPr>
              <a:t>Допускането на избирател да гласува с придружител е по</a:t>
            </a:r>
            <a:endParaRPr sz="19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преценка на председателя на СИК. </a:t>
            </a:r>
            <a:r>
              <a:rPr sz="2000" b="1" spc="10" dirty="0">
                <a:latin typeface="Arial"/>
                <a:cs typeface="Arial"/>
              </a:rPr>
              <a:t>ИЗБИРАТЕЛЯТ НЕ Е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130675" y="2904915"/>
            <a:ext cx="7121647" cy="7416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355091">
              <a:lnSpc>
                <a:spcPct val="100000"/>
              </a:lnSpc>
            </a:pPr>
            <a:r>
              <a:rPr sz="1970" b="1" spc="10" dirty="0">
                <a:latin typeface="Arial"/>
                <a:cs typeface="Arial"/>
              </a:rPr>
              <a:t>ДЛЪЖЕН ДА ПРЕДСТАВИ ДОКУМЕНТ ОТ ТЕЛК/НЕЛК.</a:t>
            </a:r>
            <a:endParaRPr sz="19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2000" b="1" spc="10" dirty="0">
                <a:latin typeface="Arial"/>
                <a:cs typeface="Arial"/>
              </a:rPr>
              <a:t>Придружителят не се подписва в избирателния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485767" y="3582142"/>
            <a:ext cx="6871368" cy="184665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списък. В графа „Забележки“ се отбелязва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гласуването с придружител. </a:t>
            </a:r>
            <a:r>
              <a:rPr sz="2000" spc="10" dirty="0">
                <a:latin typeface="Arial"/>
                <a:cs typeface="Arial"/>
              </a:rPr>
              <a:t>Данните на придружителя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се вписват и в Списъка за допълнително вписване на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придружителите (Приложение № </a:t>
            </a:r>
            <a:r>
              <a:rPr lang="bg-BG" sz="2000" spc="10" dirty="0">
                <a:latin typeface="Arial"/>
                <a:cs typeface="Arial"/>
              </a:rPr>
              <a:t>72-НС</a:t>
            </a:r>
            <a:r>
              <a:rPr sz="2000" spc="10" dirty="0">
                <a:latin typeface="Arial"/>
                <a:cs typeface="Arial"/>
              </a:rPr>
              <a:t>). След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гласуването придружителят се подписва само в този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списък и получава документа си за самоличност.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130675" y="762439"/>
            <a:ext cx="6003009" cy="46379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solidFill>
                  <a:srgbClr val="30B2C2"/>
                </a:solidFill>
                <a:latin typeface="Arial"/>
                <a:cs typeface="Arial"/>
              </a:rPr>
              <a:t>ГЛАСУВАНЕ С ПРИДРУЖИТЕЛ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">
            <a:extLst>
              <a:ext uri="{FF2B5EF4-FFF2-40B4-BE49-F238E27FC236}">
                <a16:creationId xmlns:a16="http://schemas.microsoft.com/office/drawing/2014/main" id="{3D7765EF-F673-4FF1-BC1C-81F2554091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0C1BC3F-5CE5-49F4-B56F-1EEBD38DD864}"/>
              </a:ext>
            </a:extLst>
          </p:cNvPr>
          <p:cNvSpPr txBox="1"/>
          <p:nvPr/>
        </p:nvSpPr>
        <p:spPr>
          <a:xfrm>
            <a:off x="3675016" y="1460832"/>
            <a:ext cx="80597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53975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Заседанията на СИК са законни, ако на тях присъстват повече от половината от състава им.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EDB9366-F3AB-437A-94EA-DA53B55F08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023934"/>
              </p:ext>
            </p:extLst>
          </p:nvPr>
        </p:nvGraphicFramePr>
        <p:xfrm>
          <a:off x="4800600" y="2543571"/>
          <a:ext cx="5379085" cy="6470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2180">
                  <a:extLst>
                    <a:ext uri="{9D8B030D-6E8A-4147-A177-3AD203B41FA5}">
                      <a16:colId xmlns:a16="http://schemas.microsoft.com/office/drawing/2014/main" val="866706567"/>
                    </a:ext>
                  </a:extLst>
                </a:gridCol>
                <a:gridCol w="272415">
                  <a:extLst>
                    <a:ext uri="{9D8B030D-6E8A-4147-A177-3AD203B41FA5}">
                      <a16:colId xmlns:a16="http://schemas.microsoft.com/office/drawing/2014/main" val="2302371128"/>
                    </a:ext>
                  </a:extLst>
                </a:gridCol>
                <a:gridCol w="272415">
                  <a:extLst>
                    <a:ext uri="{9D8B030D-6E8A-4147-A177-3AD203B41FA5}">
                      <a16:colId xmlns:a16="http://schemas.microsoft.com/office/drawing/2014/main" val="3896118219"/>
                    </a:ext>
                  </a:extLst>
                </a:gridCol>
                <a:gridCol w="272415">
                  <a:extLst>
                    <a:ext uri="{9D8B030D-6E8A-4147-A177-3AD203B41FA5}">
                      <a16:colId xmlns:a16="http://schemas.microsoft.com/office/drawing/2014/main" val="1940791603"/>
                    </a:ext>
                  </a:extLst>
                </a:gridCol>
                <a:gridCol w="272415">
                  <a:extLst>
                    <a:ext uri="{9D8B030D-6E8A-4147-A177-3AD203B41FA5}">
                      <a16:colId xmlns:a16="http://schemas.microsoft.com/office/drawing/2014/main" val="4239098041"/>
                    </a:ext>
                  </a:extLst>
                </a:gridCol>
                <a:gridCol w="272415">
                  <a:extLst>
                    <a:ext uri="{9D8B030D-6E8A-4147-A177-3AD203B41FA5}">
                      <a16:colId xmlns:a16="http://schemas.microsoft.com/office/drawing/2014/main" val="284349468"/>
                    </a:ext>
                  </a:extLst>
                </a:gridCol>
                <a:gridCol w="272415">
                  <a:extLst>
                    <a:ext uri="{9D8B030D-6E8A-4147-A177-3AD203B41FA5}">
                      <a16:colId xmlns:a16="http://schemas.microsoft.com/office/drawing/2014/main" val="3630376938"/>
                    </a:ext>
                  </a:extLst>
                </a:gridCol>
                <a:gridCol w="272415">
                  <a:extLst>
                    <a:ext uri="{9D8B030D-6E8A-4147-A177-3AD203B41FA5}">
                      <a16:colId xmlns:a16="http://schemas.microsoft.com/office/drawing/2014/main" val="2869296223"/>
                    </a:ext>
                  </a:extLst>
                </a:gridCol>
              </a:tblGrid>
              <a:tr h="338455"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</a:pPr>
                      <a:r>
                        <a:rPr lang="bg-BG" sz="1100" dirty="0">
                          <a:effectLst/>
                        </a:rPr>
                        <a:t>Брой на назначените членове на СИК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bg-BG" sz="11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bg-BG" sz="11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bg-BG" sz="11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bg-BG" sz="11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bg-BG" sz="11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bg-BG" sz="11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bg-BG" sz="11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951170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</a:pPr>
                      <a:r>
                        <a:rPr lang="bg-BG" sz="1100" dirty="0">
                          <a:effectLst/>
                        </a:rPr>
                        <a:t>Брой на присъстващите членове, осигуряващи кворум за провеждане на заседанията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bg-BG" sz="11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bg-BG" sz="11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bg-BG" sz="11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bg-BG" sz="11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bg-BG" sz="11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bg-BG" sz="11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bg-BG" sz="11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9987029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DA487F76-7CC2-4EBC-B746-60515CBC3CF7}"/>
              </a:ext>
            </a:extLst>
          </p:cNvPr>
          <p:cNvSpPr txBox="1"/>
          <p:nvPr/>
        </p:nvSpPr>
        <p:spPr>
          <a:xfrm>
            <a:off x="3783875" y="3627044"/>
            <a:ext cx="791609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 fontAlgn="ctr"/>
            <a:r>
              <a:rPr lang="bg-BG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Заседанията на СИК се ръководят от председателя, а в негово отсъствие от заместник-председателя.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 fontAlgn="ctr"/>
            <a:r>
              <a:rPr lang="bg-BG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Решенията на комисията се вземат с мнозинство 2/3 от присъстващите членове.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8787288-E07F-4837-8925-FAA9EA17F5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913593"/>
              </p:ext>
            </p:extLst>
          </p:nvPr>
        </p:nvGraphicFramePr>
        <p:xfrm>
          <a:off x="4800600" y="5263781"/>
          <a:ext cx="5379085" cy="6470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1065">
                  <a:extLst>
                    <a:ext uri="{9D8B030D-6E8A-4147-A177-3AD203B41FA5}">
                      <a16:colId xmlns:a16="http://schemas.microsoft.com/office/drawing/2014/main" val="1674577426"/>
                    </a:ext>
                  </a:extLst>
                </a:gridCol>
                <a:gridCol w="276860">
                  <a:extLst>
                    <a:ext uri="{9D8B030D-6E8A-4147-A177-3AD203B41FA5}">
                      <a16:colId xmlns:a16="http://schemas.microsoft.com/office/drawing/2014/main" val="1161786219"/>
                    </a:ext>
                  </a:extLst>
                </a:gridCol>
                <a:gridCol w="276860">
                  <a:extLst>
                    <a:ext uri="{9D8B030D-6E8A-4147-A177-3AD203B41FA5}">
                      <a16:colId xmlns:a16="http://schemas.microsoft.com/office/drawing/2014/main" val="2798306431"/>
                    </a:ext>
                  </a:extLst>
                </a:gridCol>
                <a:gridCol w="276860">
                  <a:extLst>
                    <a:ext uri="{9D8B030D-6E8A-4147-A177-3AD203B41FA5}">
                      <a16:colId xmlns:a16="http://schemas.microsoft.com/office/drawing/2014/main" val="334614458"/>
                    </a:ext>
                  </a:extLst>
                </a:gridCol>
                <a:gridCol w="276860">
                  <a:extLst>
                    <a:ext uri="{9D8B030D-6E8A-4147-A177-3AD203B41FA5}">
                      <a16:colId xmlns:a16="http://schemas.microsoft.com/office/drawing/2014/main" val="3377349427"/>
                    </a:ext>
                  </a:extLst>
                </a:gridCol>
                <a:gridCol w="276860">
                  <a:extLst>
                    <a:ext uri="{9D8B030D-6E8A-4147-A177-3AD203B41FA5}">
                      <a16:colId xmlns:a16="http://schemas.microsoft.com/office/drawing/2014/main" val="3363280121"/>
                    </a:ext>
                  </a:extLst>
                </a:gridCol>
                <a:gridCol w="276860">
                  <a:extLst>
                    <a:ext uri="{9D8B030D-6E8A-4147-A177-3AD203B41FA5}">
                      <a16:colId xmlns:a16="http://schemas.microsoft.com/office/drawing/2014/main" val="2413470267"/>
                    </a:ext>
                  </a:extLst>
                </a:gridCol>
                <a:gridCol w="276860">
                  <a:extLst>
                    <a:ext uri="{9D8B030D-6E8A-4147-A177-3AD203B41FA5}">
                      <a16:colId xmlns:a16="http://schemas.microsoft.com/office/drawing/2014/main" val="3842704555"/>
                    </a:ext>
                  </a:extLst>
                </a:gridCol>
              </a:tblGrid>
              <a:tr h="338455"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</a:pPr>
                      <a:r>
                        <a:rPr lang="bg-BG" sz="1100" dirty="0">
                          <a:effectLst/>
                        </a:rPr>
                        <a:t>Брой на присъстващите членове на СИК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bg-BG" sz="11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bg-BG" sz="11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bg-BG" sz="11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bg-BG" sz="11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bg-BG" sz="11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bg-BG" sz="11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bg-BG" sz="11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68595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</a:pPr>
                      <a:r>
                        <a:rPr lang="bg-BG" sz="1100">
                          <a:effectLst/>
                        </a:rPr>
                        <a:t>Предложението се приема, ако за него са гласували „ЗА”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bg-BG" sz="11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bg-BG" sz="11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bg-BG" sz="11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bg-BG" sz="11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bg-BG" sz="11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bg-BG" sz="11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bg-BG" sz="11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7526406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58ABC208-6BB9-4402-B08B-1DFE58E6C9D9}"/>
              </a:ext>
            </a:extLst>
          </p:cNvPr>
          <p:cNvSpPr txBox="1"/>
          <p:nvPr/>
        </p:nvSpPr>
        <p:spPr>
          <a:xfrm>
            <a:off x="3200400" y="304800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>
              <a:lnSpc>
                <a:spcPct val="100000"/>
              </a:lnSpc>
            </a:pPr>
            <a:r>
              <a:rPr lang="ru-RU" sz="2400" b="1" spc="10" dirty="0">
                <a:solidFill>
                  <a:srgbClr val="30B2C2"/>
                </a:solidFill>
                <a:latin typeface="Arial"/>
                <a:cs typeface="Arial"/>
              </a:rPr>
              <a:t>ЗАСЕДАНИЯ НА СИК И ВЗЕМАНЕ НА</a:t>
            </a:r>
            <a:endParaRPr lang="ru-RU" sz="24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lang="ru-RU" sz="2400" b="1" spc="10" dirty="0">
                <a:solidFill>
                  <a:srgbClr val="30B2C2"/>
                </a:solidFill>
                <a:latin typeface="Arial"/>
                <a:cs typeface="Arial"/>
              </a:rPr>
              <a:t>РЕШЕНИЯ</a:t>
            </a:r>
            <a:endParaRPr lang="ru-RU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12598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795635"/>
            <a:ext cx="1014522" cy="33315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8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880" spc="10" dirty="0">
                <a:latin typeface="Arial"/>
                <a:cs typeface="Arial"/>
              </a:rPr>
              <a:t>След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5432171" y="795635"/>
            <a:ext cx="1767812" cy="33315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приключване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7488301" y="795635"/>
            <a:ext cx="369036" cy="33315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на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8145144" y="795635"/>
            <a:ext cx="1563699" cy="33315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гласуването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9997186" y="795635"/>
            <a:ext cx="1257780" cy="33315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Списъкът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485767" y="795635"/>
            <a:ext cx="7387614" cy="94835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7057009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за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допълнително вписване на придружителите се подписва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от председателя и секретаря на СИК.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130675" y="1710035"/>
            <a:ext cx="766377" cy="3387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4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940" b="1" spc="10" dirty="0">
                <a:latin typeface="Arial"/>
                <a:cs typeface="Arial"/>
              </a:rPr>
              <a:t>Не</a:t>
            </a:r>
            <a:endParaRPr sz="19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188331" y="1710035"/>
            <a:ext cx="854637" cy="3387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могат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6331585" y="1710035"/>
            <a:ext cx="388887" cy="3387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да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7011289" y="1710035"/>
            <a:ext cx="869145" cy="3387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бъдат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8171053" y="1710035"/>
            <a:ext cx="2088746" cy="3387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придружители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4485766" y="1710036"/>
            <a:ext cx="7401433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064631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следните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категории лица: </a:t>
            </a:r>
            <a:r>
              <a:rPr sz="2000" spc="10" dirty="0">
                <a:latin typeface="Arial"/>
                <a:cs typeface="Arial"/>
              </a:rPr>
              <a:t>кандидат, член на СИК, </a:t>
            </a:r>
            <a:r>
              <a:rPr sz="2000" spc="10" dirty="0" err="1">
                <a:latin typeface="Arial"/>
                <a:cs typeface="Arial"/>
              </a:rPr>
              <a:t>представител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10" dirty="0" err="1">
                <a:latin typeface="Arial"/>
                <a:cs typeface="Arial"/>
              </a:rPr>
              <a:t>на</a:t>
            </a:r>
            <a:r>
              <a:rPr lang="bg-BG" sz="2000" spc="10" dirty="0">
                <a:latin typeface="Arial"/>
                <a:cs typeface="Arial"/>
              </a:rPr>
              <a:t> партия, коалиция, инициативен комитет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4130675" y="2929616"/>
            <a:ext cx="7072834" cy="6155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2000" b="1" spc="10" dirty="0">
                <a:latin typeface="Arial"/>
                <a:cs typeface="Arial"/>
              </a:rPr>
              <a:t>Едно лице не може да бъде придружител на повече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от </a:t>
            </a:r>
            <a:r>
              <a:rPr sz="2000" b="1" spc="10" dirty="0" err="1">
                <a:latin typeface="Arial"/>
                <a:cs typeface="Arial"/>
              </a:rPr>
              <a:t>двама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10" dirty="0" err="1">
                <a:latin typeface="Arial"/>
                <a:cs typeface="Arial"/>
              </a:rPr>
              <a:t>избиратели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4130675" y="3972286"/>
            <a:ext cx="7390485" cy="184665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2000" b="1" spc="10" dirty="0">
                <a:latin typeface="Arial"/>
                <a:cs typeface="Arial"/>
              </a:rPr>
              <a:t>Отказът на СИК да впише избирател в избирателния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списък в изборния ден е в писмена форма и с кратки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мотиви,  и  се  връчва  на  избирателя.  Избирателят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може да оспори отказа </a:t>
            </a:r>
            <a:r>
              <a:rPr sz="2000" b="1" spc="10" dirty="0" err="1">
                <a:latin typeface="Arial"/>
                <a:cs typeface="Arial"/>
              </a:rPr>
              <a:t>пред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lang="bg-BG" sz="2000" b="1" spc="10" dirty="0">
                <a:latin typeface="Arial"/>
                <a:cs typeface="Arial"/>
              </a:rPr>
              <a:t>РИК</a:t>
            </a:r>
            <a:r>
              <a:rPr sz="2000" b="1" spc="10" dirty="0">
                <a:latin typeface="Arial"/>
                <a:cs typeface="Arial"/>
              </a:rPr>
              <a:t>, която се произнася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незабавно, но не по-късно от един час от получаване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на жалбата и преди края на изборния ден.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030" y="-45148"/>
            <a:ext cx="12192000" cy="6857999"/>
          </a:xfrm>
          <a:prstGeom prst="rect">
            <a:avLst/>
          </a:prstGeom>
        </p:spPr>
      </p:pic>
      <p:pic>
        <p:nvPicPr>
          <p:cNvPr id="44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762439"/>
            <a:ext cx="2470363" cy="46379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solidFill>
                  <a:srgbClr val="30B2C2"/>
                </a:solidFill>
                <a:latin typeface="Arial"/>
                <a:cs typeface="Arial"/>
              </a:rPr>
              <a:t>ГЛАСУВАНЕ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130675" y="1693452"/>
            <a:ext cx="707886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600" b="1" spc="10" dirty="0">
                <a:latin typeface="Arial"/>
                <a:cs typeface="Arial"/>
              </a:rPr>
              <a:t>Член на СИК откъсва </a:t>
            </a:r>
            <a:r>
              <a:rPr sz="1600" b="1" spc="10" dirty="0" err="1">
                <a:latin typeface="Arial"/>
                <a:cs typeface="Arial"/>
              </a:rPr>
              <a:t>бюлетина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lang="bg-BG" sz="1600" b="1" spc="10" dirty="0">
                <a:latin typeface="Arial"/>
                <a:cs typeface="Arial"/>
              </a:rPr>
              <a:t>от кочана пред избирателя,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485766" y="1913605"/>
            <a:ext cx="641276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10" dirty="0" err="1">
                <a:latin typeface="Arial"/>
                <a:cs typeface="Arial"/>
              </a:rPr>
              <a:t>показва</a:t>
            </a:r>
            <a:r>
              <a:rPr sz="1600" b="1" spc="10" dirty="0">
                <a:latin typeface="Arial"/>
                <a:cs typeface="Arial"/>
              </a:rPr>
              <a:t> я, сгъва я така че </a:t>
            </a:r>
            <a:r>
              <a:rPr sz="1600" b="1" spc="10" dirty="0" err="1">
                <a:latin typeface="Arial"/>
                <a:cs typeface="Arial"/>
              </a:rPr>
              <a:t>горният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10" dirty="0" err="1">
                <a:latin typeface="Arial"/>
                <a:cs typeface="Arial"/>
              </a:rPr>
              <a:t>край</a:t>
            </a:r>
            <a:r>
              <a:rPr lang="bg-BG" sz="1600" b="1" spc="10" dirty="0">
                <a:latin typeface="Arial"/>
                <a:cs typeface="Arial"/>
              </a:rPr>
              <a:t> да опира в чертата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485767" y="2133062"/>
            <a:ext cx="672376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 под последното поле с квадратчето „</a:t>
            </a:r>
            <a:r>
              <a:rPr sz="1600" b="1" spc="10" dirty="0" err="1">
                <a:latin typeface="Arial"/>
                <a:cs typeface="Arial"/>
              </a:rPr>
              <a:t>Не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10" dirty="0" err="1">
                <a:latin typeface="Arial"/>
                <a:cs typeface="Arial"/>
              </a:rPr>
              <a:t>подкрепям</a:t>
            </a:r>
            <a:r>
              <a:rPr lang="bg-BG" sz="1600" b="1" spc="10" dirty="0">
                <a:latin typeface="Arial"/>
                <a:cs typeface="Arial"/>
              </a:rPr>
              <a:t> никого“,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485767" y="2352517"/>
            <a:ext cx="672376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 err="1">
                <a:latin typeface="Arial"/>
                <a:cs typeface="Arial"/>
              </a:rPr>
              <a:t>без</a:t>
            </a:r>
            <a:r>
              <a:rPr sz="1600" b="1" spc="10" dirty="0">
                <a:latin typeface="Arial"/>
                <a:cs typeface="Arial"/>
              </a:rPr>
              <a:t> да се </a:t>
            </a:r>
            <a:r>
              <a:rPr sz="1600" b="1" spc="10" dirty="0" err="1">
                <a:latin typeface="Arial"/>
                <a:cs typeface="Arial"/>
              </a:rPr>
              <a:t>закрива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10" dirty="0" err="1">
                <a:latin typeface="Arial"/>
                <a:cs typeface="Arial"/>
              </a:rPr>
              <a:t>номер</a:t>
            </a:r>
            <a:r>
              <a:rPr lang="bg-BG" sz="1600" b="1" spc="10" dirty="0">
                <a:latin typeface="Arial"/>
                <a:cs typeface="Arial"/>
              </a:rPr>
              <a:t>а</a:t>
            </a:r>
            <a:r>
              <a:rPr sz="1600" b="1" spc="10" dirty="0">
                <a:latin typeface="Arial"/>
                <a:cs typeface="Arial"/>
              </a:rPr>
              <a:t> на бюлетината в </a:t>
            </a:r>
            <a:r>
              <a:rPr sz="1600" b="1" spc="10" dirty="0" err="1">
                <a:latin typeface="Arial"/>
                <a:cs typeface="Arial"/>
              </a:rPr>
              <a:t>долния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10" dirty="0" err="1">
                <a:latin typeface="Arial"/>
                <a:cs typeface="Arial"/>
              </a:rPr>
              <a:t>десен</a:t>
            </a:r>
            <a:r>
              <a:rPr lang="bg-BG" sz="1600" b="1" spc="10" dirty="0">
                <a:latin typeface="Arial"/>
                <a:cs typeface="Arial"/>
              </a:rPr>
              <a:t> ъгъл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485767" y="2571973"/>
            <a:ext cx="6343531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и перфорацията над него, поставя един печат на гърба й и я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485767" y="2791428"/>
            <a:ext cx="2446087" cy="26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подава на избирателя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130675" y="3137631"/>
            <a:ext cx="7078861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600" b="1" spc="10" dirty="0">
                <a:latin typeface="Arial"/>
                <a:cs typeface="Arial"/>
              </a:rPr>
              <a:t>Забранено е да се откъсват бюлетини от </a:t>
            </a:r>
            <a:r>
              <a:rPr sz="1600" b="1" spc="10" dirty="0" err="1">
                <a:latin typeface="Arial"/>
                <a:cs typeface="Arial"/>
              </a:rPr>
              <a:t>кочана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10" dirty="0" err="1">
                <a:latin typeface="Arial"/>
                <a:cs typeface="Arial"/>
              </a:rPr>
              <a:t>предварително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4130675" y="3483578"/>
            <a:ext cx="7594032" cy="26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600" b="1" spc="10" dirty="0">
                <a:latin typeface="Arial"/>
                <a:cs typeface="Arial"/>
              </a:rPr>
              <a:t>Избирателят излиза от кабината със сгъната бюлетина и я подава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4485767" y="3703035"/>
            <a:ext cx="7069896" cy="26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на член на комисията, който поставя задължително втори печат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4485767" y="3922491"/>
            <a:ext cx="7365829" cy="26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на гърба на бюлетината и сверява дали номерът върху бюлетината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4485767" y="4141630"/>
            <a:ext cx="3524632" cy="270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съответства на номера в кочана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4130675" y="4489673"/>
            <a:ext cx="6767861" cy="26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600" b="1" spc="10" dirty="0">
                <a:latin typeface="Arial"/>
                <a:cs typeface="Arial"/>
              </a:rPr>
              <a:t>Преди да върне бюлетината на избирателя, членът на СИК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4485767" y="4709129"/>
            <a:ext cx="7214617" cy="26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задължително се уверява, че е поставил втория печат на гърба на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4485767" y="4928585"/>
            <a:ext cx="1358239" cy="26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бюлетината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4130675" y="5274533"/>
            <a:ext cx="7400262" cy="26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600" b="1" spc="10" dirty="0">
                <a:latin typeface="Arial"/>
                <a:cs typeface="Arial"/>
              </a:rPr>
              <a:t>Забранено е да се разгъва сгънатата бюлетина при поставяне на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4485767" y="5493723"/>
            <a:ext cx="5029326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печата на гърба й и при откъсване </a:t>
            </a:r>
            <a:r>
              <a:rPr sz="1600" b="1" spc="10" dirty="0" err="1">
                <a:latin typeface="Arial"/>
                <a:cs typeface="Arial"/>
              </a:rPr>
              <a:t>на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10" dirty="0" err="1">
                <a:latin typeface="Arial"/>
                <a:cs typeface="Arial"/>
              </a:rPr>
              <a:t>отрязъка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4130675" y="5840292"/>
            <a:ext cx="7500591" cy="26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600" b="1" spc="10" dirty="0">
                <a:latin typeface="Arial"/>
                <a:cs typeface="Arial"/>
              </a:rPr>
              <a:t>Избирателят пуска бюлетината в избирателната кутия, подписва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4485767" y="6059748"/>
            <a:ext cx="5938063" cy="26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се в избирателния списък и получава документа си за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4485767" y="6279204"/>
            <a:ext cx="1506203" cy="26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самоличност.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-16165"/>
            <a:ext cx="12192000" cy="6857999"/>
          </a:xfrm>
          <a:prstGeom prst="rect">
            <a:avLst/>
          </a:prstGeom>
        </p:spPr>
      </p:pic>
      <p:pic>
        <p:nvPicPr>
          <p:cNvPr id="46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790428"/>
            <a:ext cx="7450116" cy="46120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ПРИ СГРЕШЕНА БЮЛЕТИНА: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97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970" spc="10" dirty="0">
                <a:latin typeface="Arial"/>
                <a:cs typeface="Arial"/>
              </a:rPr>
              <a:t>Ако избирателят сгреши при попълването на бюлетината,</a:t>
            </a:r>
            <a:endParaRPr sz="19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той има право да поиска </a:t>
            </a:r>
            <a:r>
              <a:rPr sz="2000" b="1" spc="10" dirty="0">
                <a:latin typeface="Arial"/>
                <a:cs typeface="Arial"/>
              </a:rPr>
              <a:t>втора бюлетина, но само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веднъж</a:t>
            </a:r>
            <a:r>
              <a:rPr sz="2000" spc="10" dirty="0">
                <a:latin typeface="Arial"/>
                <a:cs typeface="Arial"/>
              </a:rPr>
              <a:t>. Членът на СИК взема сгрешената бюлетина, без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да я разгъва и надписва върху гърба й „сгрешена“. Тази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бюлетина се подписва от председателя, секретаря и член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на комисията и се поставя печат, след което се отделя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настрани. Членът на СИК подава на избирателя нова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бюлетина, като я сгъва и подпечатва по вече указания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ред. </a:t>
            </a:r>
            <a:r>
              <a:rPr sz="2000" b="1" spc="10" dirty="0">
                <a:latin typeface="Arial"/>
                <a:cs typeface="Arial"/>
              </a:rPr>
              <a:t>Избирателят може да сгреши само един път. </a:t>
            </a:r>
            <a:r>
              <a:rPr sz="2000" spc="10" dirty="0">
                <a:latin typeface="Arial"/>
                <a:cs typeface="Arial"/>
              </a:rPr>
              <a:t>При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повторна грешка избирателят не получава нова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бюлетина. В графа „Забележки“ членът на СИК отбелязва,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че лицето не е гласувало, тъй като два пъти е сгрешило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при гласуването.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12192000" cy="6857999"/>
          </a:xfrm>
          <a:prstGeom prst="rect">
            <a:avLst/>
          </a:prstGeom>
        </p:spPr>
      </p:pic>
      <p:pic>
        <p:nvPicPr>
          <p:cNvPr id="48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612184"/>
            <a:ext cx="5740677" cy="3391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b="1" spc="10" dirty="0">
                <a:latin typeface="Arial"/>
                <a:cs typeface="Arial"/>
              </a:rPr>
              <a:t>ПРИ ПОКАЗАН И ЗАСНЕТ ВОТ, БЮЛЕТИНИ С</a:t>
            </a:r>
            <a:endParaRPr sz="19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130675" y="887075"/>
            <a:ext cx="3490577" cy="3387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10" b="1" spc="10" dirty="0">
                <a:latin typeface="Arial"/>
                <a:cs typeface="Arial"/>
              </a:rPr>
              <a:t>НЕСЪОТВЕТСТВАЩ НОМЕР</a:t>
            </a:r>
            <a:endParaRPr sz="19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130675" y="1668373"/>
            <a:ext cx="7452082" cy="79842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800" spc="10" dirty="0">
                <a:latin typeface="Arial"/>
                <a:cs typeface="Arial"/>
              </a:rPr>
              <a:t>Ако избирателят покаже своя вот, заснеме вота или представи</a:t>
            </a:r>
            <a:endParaRPr sz="180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бюлетина с несъответстващ номер на номера в кочана, тези</a:t>
            </a:r>
            <a:endParaRPr sz="180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бюлетини не се пускат в избирателната кутия. </a:t>
            </a:r>
            <a:r>
              <a:rPr sz="1800" b="1" spc="10" dirty="0">
                <a:latin typeface="Arial"/>
                <a:cs typeface="Arial"/>
              </a:rPr>
              <a:t>На избирателя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485767" y="2409419"/>
            <a:ext cx="6610204" cy="3042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не се дава втора бюлетина и не се допуска да гласува.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130675" y="2782798"/>
            <a:ext cx="7649716" cy="15339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800" spc="10" dirty="0">
                <a:latin typeface="Arial"/>
                <a:cs typeface="Arial"/>
              </a:rPr>
              <a:t>При заснет вот и показан вот СИК незабавно обявява</a:t>
            </a:r>
            <a:endParaRPr sz="180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бюлетината за недействителна и отбелязва това обстоятелство</a:t>
            </a:r>
            <a:endParaRPr sz="180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върху бюлетината и в графа „Забележки“ на избирателния</a:t>
            </a:r>
            <a:endParaRPr sz="180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списък. Бюлетината се унищожава с надпис „Недействителна по</a:t>
            </a:r>
            <a:endParaRPr sz="180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чл. 227“ (заснет вот) или „Недействителна по чл. 228“ (показан</a:t>
            </a:r>
            <a:endParaRPr sz="180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вот).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130674" y="4392078"/>
            <a:ext cx="7604126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800" spc="10" dirty="0">
                <a:latin typeface="Arial"/>
                <a:cs typeface="Arial"/>
              </a:rPr>
              <a:t>При несъответствие на номера на бюлетината с номер в кочана</a:t>
            </a:r>
            <a:endParaRPr sz="18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тази бюлетина се обявява за недействителна и това</a:t>
            </a:r>
            <a:endParaRPr sz="18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обстоятелство се отбелязва върху бюлетината и в графа</a:t>
            </a:r>
            <a:endParaRPr sz="18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„Забележки“ на избирателния </a:t>
            </a:r>
            <a:r>
              <a:rPr sz="1800" spc="10" dirty="0" err="1">
                <a:latin typeface="Arial"/>
                <a:cs typeface="Arial"/>
              </a:rPr>
              <a:t>списък</a:t>
            </a:r>
            <a:r>
              <a:rPr sz="1800" spc="10" dirty="0">
                <a:latin typeface="Arial"/>
                <a:cs typeface="Arial"/>
              </a:rPr>
              <a:t>.</a:t>
            </a:r>
            <a:r>
              <a:rPr lang="en-US" sz="1800" spc="10" dirty="0">
                <a:latin typeface="Arial"/>
                <a:cs typeface="Arial"/>
              </a:rPr>
              <a:t> </a:t>
            </a:r>
            <a:r>
              <a:rPr sz="1800" b="1" spc="10" dirty="0" err="1">
                <a:latin typeface="Arial"/>
                <a:cs typeface="Arial"/>
              </a:rPr>
              <a:t>Избирателят</a:t>
            </a:r>
            <a:r>
              <a:rPr sz="1800" b="1" spc="10" dirty="0">
                <a:latin typeface="Arial"/>
                <a:cs typeface="Arial"/>
              </a:rPr>
              <a:t> не се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130675" y="5380252"/>
            <a:ext cx="745208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091">
              <a:lnSpc>
                <a:spcPct val="100000"/>
              </a:lnSpc>
            </a:pPr>
            <a:r>
              <a:rPr lang="bg-BG" sz="1800" b="1" spc="10" dirty="0">
                <a:latin typeface="Arial"/>
                <a:cs typeface="Arial"/>
              </a:rPr>
              <a:t>допуска повторно до гласуване</a:t>
            </a:r>
            <a:endParaRPr sz="18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11" name="object 11"/>
          <p:cNvSpPr/>
          <p:nvPr/>
        </p:nvSpPr>
        <p:spPr>
          <a:xfrm>
            <a:off x="928687" y="2730550"/>
            <a:ext cx="2712212" cy="224866"/>
          </a:xfrm>
          <a:custGeom>
            <a:avLst/>
            <a:gdLst/>
            <a:ahLst/>
            <a:cxnLst/>
            <a:rect l="l" t="t" r="r" b="b"/>
            <a:pathLst>
              <a:path w="2712212" h="224866">
                <a:moveTo>
                  <a:pt x="0" y="224867"/>
                </a:moveTo>
                <a:lnTo>
                  <a:pt x="0" y="0"/>
                </a:lnTo>
                <a:lnTo>
                  <a:pt x="2712212" y="0"/>
                </a:lnTo>
                <a:lnTo>
                  <a:pt x="2712212" y="224867"/>
                </a:lnTo>
                <a:lnTo>
                  <a:pt x="0" y="224867"/>
                </a:lnTo>
                <a:close/>
              </a:path>
            </a:pathLst>
          </a:custGeom>
          <a:solidFill>
            <a:srgbClr val="5B9BD5">
              <a:alpha val="20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40963" y="2730550"/>
            <a:ext cx="2265934" cy="224866"/>
          </a:xfrm>
          <a:custGeom>
            <a:avLst/>
            <a:gdLst/>
            <a:ahLst/>
            <a:cxnLst/>
            <a:rect l="l" t="t" r="r" b="b"/>
            <a:pathLst>
              <a:path w="2265934" h="224866">
                <a:moveTo>
                  <a:pt x="0" y="224867"/>
                </a:moveTo>
                <a:lnTo>
                  <a:pt x="0" y="0"/>
                </a:lnTo>
                <a:lnTo>
                  <a:pt x="2265934" y="0"/>
                </a:lnTo>
                <a:lnTo>
                  <a:pt x="2265934" y="224867"/>
                </a:lnTo>
                <a:lnTo>
                  <a:pt x="0" y="224867"/>
                </a:lnTo>
                <a:close/>
              </a:path>
            </a:pathLst>
          </a:custGeom>
          <a:solidFill>
            <a:srgbClr val="5B9BD5">
              <a:alpha val="20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906770" y="2730550"/>
            <a:ext cx="2264791" cy="224866"/>
          </a:xfrm>
          <a:custGeom>
            <a:avLst/>
            <a:gdLst/>
            <a:ahLst/>
            <a:cxnLst/>
            <a:rect l="l" t="t" r="r" b="b"/>
            <a:pathLst>
              <a:path w="2264791" h="224866">
                <a:moveTo>
                  <a:pt x="0" y="224867"/>
                </a:moveTo>
                <a:lnTo>
                  <a:pt x="0" y="0"/>
                </a:lnTo>
                <a:lnTo>
                  <a:pt x="2264791" y="0"/>
                </a:lnTo>
                <a:lnTo>
                  <a:pt x="2264791" y="224867"/>
                </a:lnTo>
                <a:lnTo>
                  <a:pt x="0" y="224867"/>
                </a:lnTo>
                <a:close/>
              </a:path>
            </a:pathLst>
          </a:custGeom>
          <a:solidFill>
            <a:srgbClr val="5B9BD5">
              <a:alpha val="20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171561" y="2730550"/>
            <a:ext cx="3272663" cy="224866"/>
          </a:xfrm>
          <a:custGeom>
            <a:avLst/>
            <a:gdLst/>
            <a:ahLst/>
            <a:cxnLst/>
            <a:rect l="l" t="t" r="r" b="b"/>
            <a:pathLst>
              <a:path w="3272663" h="224866">
                <a:moveTo>
                  <a:pt x="0" y="224867"/>
                </a:moveTo>
                <a:lnTo>
                  <a:pt x="0" y="0"/>
                </a:lnTo>
                <a:lnTo>
                  <a:pt x="3272663" y="0"/>
                </a:lnTo>
                <a:lnTo>
                  <a:pt x="3272663" y="224867"/>
                </a:lnTo>
                <a:lnTo>
                  <a:pt x="0" y="224867"/>
                </a:lnTo>
                <a:close/>
              </a:path>
            </a:pathLst>
          </a:custGeom>
          <a:solidFill>
            <a:srgbClr val="5B9BD5">
              <a:alpha val="20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28687" y="3180232"/>
            <a:ext cx="2712212" cy="674598"/>
          </a:xfrm>
          <a:custGeom>
            <a:avLst/>
            <a:gdLst/>
            <a:ahLst/>
            <a:cxnLst/>
            <a:rect l="l" t="t" r="r" b="b"/>
            <a:pathLst>
              <a:path w="2712212" h="674598">
                <a:moveTo>
                  <a:pt x="0" y="674599"/>
                </a:moveTo>
                <a:lnTo>
                  <a:pt x="0" y="0"/>
                </a:lnTo>
                <a:lnTo>
                  <a:pt x="2712212" y="0"/>
                </a:lnTo>
                <a:lnTo>
                  <a:pt x="2712212" y="674599"/>
                </a:lnTo>
                <a:lnTo>
                  <a:pt x="0" y="674599"/>
                </a:lnTo>
                <a:close/>
              </a:path>
            </a:pathLst>
          </a:custGeom>
          <a:solidFill>
            <a:srgbClr val="5B9BD5">
              <a:alpha val="20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40963" y="3180232"/>
            <a:ext cx="2265934" cy="674598"/>
          </a:xfrm>
          <a:custGeom>
            <a:avLst/>
            <a:gdLst/>
            <a:ahLst/>
            <a:cxnLst/>
            <a:rect l="l" t="t" r="r" b="b"/>
            <a:pathLst>
              <a:path w="2265934" h="674598">
                <a:moveTo>
                  <a:pt x="0" y="674599"/>
                </a:moveTo>
                <a:lnTo>
                  <a:pt x="0" y="0"/>
                </a:lnTo>
                <a:lnTo>
                  <a:pt x="2265934" y="0"/>
                </a:lnTo>
                <a:lnTo>
                  <a:pt x="2265934" y="674599"/>
                </a:lnTo>
                <a:lnTo>
                  <a:pt x="0" y="674599"/>
                </a:lnTo>
                <a:close/>
              </a:path>
            </a:pathLst>
          </a:custGeom>
          <a:solidFill>
            <a:srgbClr val="5B9BD5">
              <a:alpha val="20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6770" y="3180232"/>
            <a:ext cx="2264791" cy="674598"/>
          </a:xfrm>
          <a:custGeom>
            <a:avLst/>
            <a:gdLst/>
            <a:ahLst/>
            <a:cxnLst/>
            <a:rect l="l" t="t" r="r" b="b"/>
            <a:pathLst>
              <a:path w="2264791" h="674598">
                <a:moveTo>
                  <a:pt x="0" y="674599"/>
                </a:moveTo>
                <a:lnTo>
                  <a:pt x="0" y="0"/>
                </a:lnTo>
                <a:lnTo>
                  <a:pt x="2264791" y="0"/>
                </a:lnTo>
                <a:lnTo>
                  <a:pt x="2264791" y="674599"/>
                </a:lnTo>
                <a:lnTo>
                  <a:pt x="0" y="674599"/>
                </a:lnTo>
                <a:close/>
              </a:path>
            </a:pathLst>
          </a:custGeom>
          <a:solidFill>
            <a:srgbClr val="5B9BD5">
              <a:alpha val="20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171561" y="3180232"/>
            <a:ext cx="3272663" cy="674598"/>
          </a:xfrm>
          <a:custGeom>
            <a:avLst/>
            <a:gdLst/>
            <a:ahLst/>
            <a:cxnLst/>
            <a:rect l="l" t="t" r="r" b="b"/>
            <a:pathLst>
              <a:path w="3272663" h="674598">
                <a:moveTo>
                  <a:pt x="0" y="674599"/>
                </a:moveTo>
                <a:lnTo>
                  <a:pt x="0" y="0"/>
                </a:lnTo>
                <a:lnTo>
                  <a:pt x="3272663" y="0"/>
                </a:lnTo>
                <a:lnTo>
                  <a:pt x="3272663" y="674599"/>
                </a:lnTo>
                <a:lnTo>
                  <a:pt x="0" y="674599"/>
                </a:lnTo>
                <a:close/>
              </a:path>
            </a:pathLst>
          </a:custGeom>
          <a:solidFill>
            <a:srgbClr val="5B9BD5">
              <a:alpha val="20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28687" y="4079621"/>
            <a:ext cx="2712212" cy="1507997"/>
          </a:xfrm>
          <a:custGeom>
            <a:avLst/>
            <a:gdLst/>
            <a:ahLst/>
            <a:cxnLst/>
            <a:rect l="l" t="t" r="r" b="b"/>
            <a:pathLst>
              <a:path w="2712212" h="1507997">
                <a:moveTo>
                  <a:pt x="0" y="1507998"/>
                </a:moveTo>
                <a:lnTo>
                  <a:pt x="0" y="0"/>
                </a:lnTo>
                <a:lnTo>
                  <a:pt x="2712212" y="0"/>
                </a:lnTo>
                <a:lnTo>
                  <a:pt x="2712212" y="1507998"/>
                </a:lnTo>
                <a:lnTo>
                  <a:pt x="0" y="1507998"/>
                </a:lnTo>
                <a:close/>
              </a:path>
            </a:pathLst>
          </a:custGeom>
          <a:solidFill>
            <a:srgbClr val="5B9BD5">
              <a:alpha val="20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40963" y="4079621"/>
            <a:ext cx="2265934" cy="1507997"/>
          </a:xfrm>
          <a:custGeom>
            <a:avLst/>
            <a:gdLst/>
            <a:ahLst/>
            <a:cxnLst/>
            <a:rect l="l" t="t" r="r" b="b"/>
            <a:pathLst>
              <a:path w="2265934" h="1507997">
                <a:moveTo>
                  <a:pt x="0" y="1507998"/>
                </a:moveTo>
                <a:lnTo>
                  <a:pt x="0" y="0"/>
                </a:lnTo>
                <a:lnTo>
                  <a:pt x="2265934" y="0"/>
                </a:lnTo>
                <a:lnTo>
                  <a:pt x="2265934" y="1507998"/>
                </a:lnTo>
                <a:lnTo>
                  <a:pt x="0" y="1507998"/>
                </a:lnTo>
                <a:close/>
              </a:path>
            </a:pathLst>
          </a:custGeom>
          <a:solidFill>
            <a:srgbClr val="5B9BD5">
              <a:alpha val="20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6770" y="4079621"/>
            <a:ext cx="2264791" cy="1507997"/>
          </a:xfrm>
          <a:custGeom>
            <a:avLst/>
            <a:gdLst/>
            <a:ahLst/>
            <a:cxnLst/>
            <a:rect l="l" t="t" r="r" b="b"/>
            <a:pathLst>
              <a:path w="2264791" h="1507997">
                <a:moveTo>
                  <a:pt x="0" y="1507998"/>
                </a:moveTo>
                <a:lnTo>
                  <a:pt x="0" y="0"/>
                </a:lnTo>
                <a:lnTo>
                  <a:pt x="2264791" y="0"/>
                </a:lnTo>
                <a:lnTo>
                  <a:pt x="2264791" y="1507998"/>
                </a:lnTo>
                <a:lnTo>
                  <a:pt x="0" y="1507998"/>
                </a:lnTo>
                <a:close/>
              </a:path>
            </a:pathLst>
          </a:custGeom>
          <a:solidFill>
            <a:srgbClr val="5B9BD5">
              <a:alpha val="20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171561" y="4079621"/>
            <a:ext cx="3272663" cy="1507997"/>
          </a:xfrm>
          <a:custGeom>
            <a:avLst/>
            <a:gdLst/>
            <a:ahLst/>
            <a:cxnLst/>
            <a:rect l="l" t="t" r="r" b="b"/>
            <a:pathLst>
              <a:path w="3272663" h="1507997">
                <a:moveTo>
                  <a:pt x="0" y="1507998"/>
                </a:moveTo>
                <a:lnTo>
                  <a:pt x="0" y="0"/>
                </a:lnTo>
                <a:lnTo>
                  <a:pt x="3272663" y="0"/>
                </a:lnTo>
                <a:lnTo>
                  <a:pt x="3272663" y="1507998"/>
                </a:lnTo>
                <a:lnTo>
                  <a:pt x="0" y="1507998"/>
                </a:lnTo>
                <a:close/>
              </a:path>
            </a:pathLst>
          </a:custGeom>
          <a:solidFill>
            <a:srgbClr val="5B9BD5">
              <a:alpha val="20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28687" y="6341643"/>
            <a:ext cx="2712212" cy="224866"/>
          </a:xfrm>
          <a:custGeom>
            <a:avLst/>
            <a:gdLst/>
            <a:ahLst/>
            <a:cxnLst/>
            <a:rect l="l" t="t" r="r" b="b"/>
            <a:pathLst>
              <a:path w="2712212" h="224866">
                <a:moveTo>
                  <a:pt x="0" y="224866"/>
                </a:moveTo>
                <a:lnTo>
                  <a:pt x="0" y="0"/>
                </a:lnTo>
                <a:lnTo>
                  <a:pt x="2712212" y="0"/>
                </a:lnTo>
                <a:lnTo>
                  <a:pt x="2712212" y="224866"/>
                </a:lnTo>
                <a:lnTo>
                  <a:pt x="0" y="224866"/>
                </a:lnTo>
                <a:close/>
              </a:path>
            </a:pathLst>
          </a:custGeom>
          <a:solidFill>
            <a:srgbClr val="5B9BD5">
              <a:alpha val="20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640963" y="6341643"/>
            <a:ext cx="2265934" cy="224866"/>
          </a:xfrm>
          <a:custGeom>
            <a:avLst/>
            <a:gdLst/>
            <a:ahLst/>
            <a:cxnLst/>
            <a:rect l="l" t="t" r="r" b="b"/>
            <a:pathLst>
              <a:path w="2265934" h="224866">
                <a:moveTo>
                  <a:pt x="0" y="224866"/>
                </a:moveTo>
                <a:lnTo>
                  <a:pt x="0" y="0"/>
                </a:lnTo>
                <a:lnTo>
                  <a:pt x="2265934" y="0"/>
                </a:lnTo>
                <a:lnTo>
                  <a:pt x="2265934" y="224866"/>
                </a:lnTo>
                <a:lnTo>
                  <a:pt x="0" y="224866"/>
                </a:lnTo>
                <a:close/>
              </a:path>
            </a:pathLst>
          </a:custGeom>
          <a:solidFill>
            <a:srgbClr val="5B9BD5">
              <a:alpha val="20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906770" y="6341643"/>
            <a:ext cx="2264791" cy="224866"/>
          </a:xfrm>
          <a:custGeom>
            <a:avLst/>
            <a:gdLst/>
            <a:ahLst/>
            <a:cxnLst/>
            <a:rect l="l" t="t" r="r" b="b"/>
            <a:pathLst>
              <a:path w="2264791" h="224866">
                <a:moveTo>
                  <a:pt x="0" y="224866"/>
                </a:moveTo>
                <a:lnTo>
                  <a:pt x="0" y="0"/>
                </a:lnTo>
                <a:lnTo>
                  <a:pt x="2264791" y="0"/>
                </a:lnTo>
                <a:lnTo>
                  <a:pt x="2264791" y="224866"/>
                </a:lnTo>
                <a:lnTo>
                  <a:pt x="0" y="224866"/>
                </a:lnTo>
                <a:close/>
              </a:path>
            </a:pathLst>
          </a:custGeom>
          <a:solidFill>
            <a:srgbClr val="5B9BD5">
              <a:alpha val="20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171561" y="6341643"/>
            <a:ext cx="3272663" cy="224866"/>
          </a:xfrm>
          <a:custGeom>
            <a:avLst/>
            <a:gdLst/>
            <a:ahLst/>
            <a:cxnLst/>
            <a:rect l="l" t="t" r="r" b="b"/>
            <a:pathLst>
              <a:path w="3272663" h="224866">
                <a:moveTo>
                  <a:pt x="0" y="224866"/>
                </a:moveTo>
                <a:lnTo>
                  <a:pt x="0" y="0"/>
                </a:lnTo>
                <a:lnTo>
                  <a:pt x="3272663" y="0"/>
                </a:lnTo>
                <a:lnTo>
                  <a:pt x="3272663" y="224866"/>
                </a:lnTo>
                <a:lnTo>
                  <a:pt x="0" y="224866"/>
                </a:lnTo>
                <a:close/>
              </a:path>
            </a:pathLst>
          </a:custGeom>
          <a:solidFill>
            <a:srgbClr val="5B9BD5">
              <a:alpha val="20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22337" y="2724150"/>
            <a:ext cx="10528236" cy="12700"/>
          </a:xfrm>
          <a:custGeom>
            <a:avLst/>
            <a:gdLst/>
            <a:ahLst/>
            <a:cxnLst/>
            <a:rect l="l" t="t" r="r" b="b"/>
            <a:pathLst>
              <a:path w="10528236" h="12700">
                <a:moveTo>
                  <a:pt x="6350" y="6350"/>
                </a:moveTo>
                <a:lnTo>
                  <a:pt x="10521887" y="6350"/>
                </a:lnTo>
              </a:path>
            </a:pathLst>
          </a:custGeom>
          <a:ln w="12700">
            <a:solidFill>
              <a:srgbClr val="5B9BD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22337" y="1684401"/>
            <a:ext cx="10528236" cy="12700"/>
          </a:xfrm>
          <a:custGeom>
            <a:avLst/>
            <a:gdLst/>
            <a:ahLst/>
            <a:cxnLst/>
            <a:rect l="l" t="t" r="r" b="b"/>
            <a:pathLst>
              <a:path w="10528236" h="12700">
                <a:moveTo>
                  <a:pt x="6350" y="6350"/>
                </a:moveTo>
                <a:lnTo>
                  <a:pt x="10521887" y="6350"/>
                </a:lnTo>
              </a:path>
            </a:pathLst>
          </a:custGeom>
          <a:ln w="12700">
            <a:solidFill>
              <a:srgbClr val="5B9BD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22337" y="6560159"/>
            <a:ext cx="10528236" cy="12700"/>
          </a:xfrm>
          <a:custGeom>
            <a:avLst/>
            <a:gdLst/>
            <a:ahLst/>
            <a:cxnLst/>
            <a:rect l="l" t="t" r="r" b="b"/>
            <a:pathLst>
              <a:path w="10528236" h="12700">
                <a:moveTo>
                  <a:pt x="6350" y="6350"/>
                </a:moveTo>
                <a:lnTo>
                  <a:pt x="10521887" y="6350"/>
                </a:lnTo>
              </a:path>
            </a:pathLst>
          </a:custGeom>
          <a:ln w="12700">
            <a:solidFill>
              <a:srgbClr val="5B9BD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024737" y="1871884"/>
            <a:ext cx="2736390" cy="6138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96011">
              <a:lnSpc>
                <a:spcPct val="100000"/>
              </a:lnSpc>
            </a:pPr>
            <a:r>
              <a:rPr sz="1310" b="1" spc="10" dirty="0">
                <a:latin typeface="Arial"/>
                <a:cs typeface="Arial"/>
              </a:rPr>
              <a:t>При получаване на изборните</a:t>
            </a:r>
            <a:endParaRPr sz="13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279" b="1" spc="10" dirty="0">
                <a:latin typeface="Arial"/>
                <a:cs typeface="Arial"/>
              </a:rPr>
              <a:t>книжа и подготовка на секциите</a:t>
            </a:r>
            <a:endParaRPr sz="1200" dirty="0">
              <a:latin typeface="Arial"/>
              <a:cs typeface="Arial"/>
            </a:endParaRPr>
          </a:p>
          <a:p>
            <a:pPr marL="501421">
              <a:lnSpc>
                <a:spcPct val="100000"/>
              </a:lnSpc>
            </a:pPr>
            <a:r>
              <a:rPr lang="bg-BG" sz="1400" b="1" spc="10" dirty="0">
                <a:latin typeface="Arial"/>
                <a:cs typeface="Arial"/>
              </a:rPr>
              <a:t>3 април</a:t>
            </a:r>
            <a:r>
              <a:rPr sz="1400" b="1" spc="10" dirty="0">
                <a:latin typeface="Arial"/>
                <a:cs typeface="Arial"/>
              </a:rPr>
              <a:t> 20</a:t>
            </a:r>
            <a:r>
              <a:rPr lang="bg-BG" sz="1400" b="1" spc="10" dirty="0">
                <a:latin typeface="Arial"/>
                <a:cs typeface="Arial"/>
              </a:rPr>
              <a:t>21</a:t>
            </a:r>
            <a:r>
              <a:rPr sz="1400" b="1" spc="10" dirty="0">
                <a:latin typeface="Arial"/>
                <a:cs typeface="Arial"/>
              </a:rPr>
              <a:t> г.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014470" y="1871884"/>
            <a:ext cx="1438086" cy="59541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59" b="1" spc="10" dirty="0">
                <a:latin typeface="Arial"/>
                <a:cs typeface="Arial"/>
              </a:rPr>
              <a:t>При откриване на</a:t>
            </a:r>
            <a:endParaRPr sz="1100" dirty="0">
              <a:latin typeface="Arial"/>
              <a:cs typeface="Arial"/>
            </a:endParaRPr>
          </a:p>
          <a:p>
            <a:pPr marL="152400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изборния ден</a:t>
            </a:r>
            <a:endParaRPr sz="14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lang="bg-BG" sz="1310" b="1" spc="10" dirty="0">
                <a:latin typeface="Arial"/>
                <a:cs typeface="Arial"/>
              </a:rPr>
              <a:t>4 април</a:t>
            </a:r>
            <a:r>
              <a:rPr sz="1310" b="1" spc="10" dirty="0">
                <a:latin typeface="Arial"/>
                <a:cs typeface="Arial"/>
              </a:rPr>
              <a:t> 20</a:t>
            </a:r>
            <a:r>
              <a:rPr lang="bg-BG" sz="1310" b="1" spc="10" dirty="0">
                <a:latin typeface="Arial"/>
                <a:cs typeface="Arial"/>
              </a:rPr>
              <a:t>21</a:t>
            </a:r>
            <a:r>
              <a:rPr sz="1310" b="1" spc="10" dirty="0">
                <a:latin typeface="Arial"/>
                <a:cs typeface="Arial"/>
              </a:rPr>
              <a:t> г.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6077966" y="2084927"/>
            <a:ext cx="1961704" cy="24344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19" b="1" spc="10" dirty="0">
                <a:latin typeface="Arial"/>
                <a:cs typeface="Arial"/>
              </a:rPr>
              <a:t>По време на гласуването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8265287" y="1871884"/>
            <a:ext cx="3125737" cy="6700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69" b="1" spc="10" dirty="0">
                <a:latin typeface="Arial"/>
                <a:cs typeface="Arial"/>
              </a:rPr>
              <a:t>При отваряне на избирателните кутии и</a:t>
            </a:r>
            <a:endParaRPr sz="1000">
              <a:latin typeface="Arial"/>
              <a:cs typeface="Arial"/>
            </a:endParaRPr>
          </a:p>
          <a:p>
            <a:pPr marL="330707">
              <a:lnSpc>
                <a:spcPct val="100000"/>
              </a:lnSpc>
            </a:pPr>
            <a:r>
              <a:rPr sz="1370" b="1" spc="10" dirty="0">
                <a:latin typeface="Arial"/>
                <a:cs typeface="Arial"/>
              </a:rPr>
              <a:t>установяване на резултатите от</a:t>
            </a:r>
            <a:endParaRPr sz="1300">
              <a:latin typeface="Arial"/>
              <a:cs typeface="Arial"/>
            </a:endParaRPr>
          </a:p>
          <a:p>
            <a:pPr marL="1082294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гласуването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325366" y="2720276"/>
            <a:ext cx="938078" cy="46333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40" spc="10" dirty="0">
                <a:latin typeface="Calibri"/>
                <a:cs typeface="Calibri"/>
              </a:rPr>
              <a:t>Избиратели</a:t>
            </a:r>
            <a:endParaRPr sz="1300">
              <a:latin typeface="Calibri"/>
              <a:cs typeface="Calibri"/>
            </a:endParaRPr>
          </a:p>
          <a:p>
            <a:pPr marL="36576">
              <a:lnSpc>
                <a:spcPct val="100000"/>
              </a:lnSpc>
            </a:pPr>
            <a:r>
              <a:rPr sz="1400" spc="10" dirty="0">
                <a:latin typeface="Calibri"/>
                <a:cs typeface="Calibri"/>
              </a:rPr>
              <a:t>Кандидати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9397873" y="2944626"/>
            <a:ext cx="863950" cy="2389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Calibri"/>
                <a:cs typeface="Calibri"/>
              </a:rPr>
              <a:t>Кандидати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230477" y="3288093"/>
            <a:ext cx="2148173" cy="4520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39" spc="10" dirty="0">
                <a:latin typeface="Calibri"/>
                <a:cs typeface="Calibri"/>
              </a:rPr>
              <a:t>Наблюдатели – български и</a:t>
            </a:r>
            <a:endParaRPr sz="1000">
              <a:latin typeface="Calibri"/>
              <a:cs typeface="Calibri"/>
            </a:endParaRPr>
          </a:p>
          <a:p>
            <a:pPr marL="512089">
              <a:lnSpc>
                <a:spcPct val="100000"/>
              </a:lnSpc>
            </a:pPr>
            <a:r>
              <a:rPr sz="1400" spc="10" dirty="0">
                <a:latin typeface="Calibri"/>
                <a:cs typeface="Calibri"/>
              </a:rPr>
              <a:t>чуждестранни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3720338" y="3288093"/>
            <a:ext cx="2148149" cy="4520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39" spc="10" dirty="0">
                <a:latin typeface="Calibri"/>
                <a:cs typeface="Calibri"/>
              </a:rPr>
              <a:t>Наблюдатели – български и</a:t>
            </a:r>
            <a:endParaRPr sz="1000" dirty="0">
              <a:latin typeface="Calibri"/>
              <a:cs typeface="Calibri"/>
            </a:endParaRPr>
          </a:p>
          <a:p>
            <a:pPr marL="512064">
              <a:lnSpc>
                <a:spcPct val="100000"/>
              </a:lnSpc>
            </a:pPr>
            <a:r>
              <a:rPr sz="1400" spc="10" dirty="0">
                <a:latin typeface="Calibri"/>
                <a:cs typeface="Calibri"/>
              </a:rPr>
              <a:t>чуждестранни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5985002" y="3288093"/>
            <a:ext cx="2148528" cy="4520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39" spc="10" dirty="0">
                <a:latin typeface="Calibri"/>
                <a:cs typeface="Calibri"/>
              </a:rPr>
              <a:t>Наблюдатели – български и</a:t>
            </a:r>
            <a:endParaRPr sz="1000">
              <a:latin typeface="Calibri"/>
              <a:cs typeface="Calibri"/>
            </a:endParaRPr>
          </a:p>
          <a:p>
            <a:pPr marL="512444">
              <a:lnSpc>
                <a:spcPct val="100000"/>
              </a:lnSpc>
            </a:pPr>
            <a:r>
              <a:rPr sz="1400" spc="10" dirty="0">
                <a:latin typeface="Calibri"/>
                <a:cs typeface="Calibri"/>
              </a:rPr>
              <a:t>чуждестранни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8754745" y="3288093"/>
            <a:ext cx="2148147" cy="4520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39" spc="10" dirty="0">
                <a:latin typeface="Calibri"/>
                <a:cs typeface="Calibri"/>
              </a:rPr>
              <a:t>Наблюдатели – български и</a:t>
            </a:r>
            <a:endParaRPr sz="1000">
              <a:latin typeface="Calibri"/>
              <a:cs typeface="Calibri"/>
            </a:endParaRPr>
          </a:p>
          <a:p>
            <a:pPr marL="512064">
              <a:lnSpc>
                <a:spcPct val="100000"/>
              </a:lnSpc>
            </a:pPr>
            <a:r>
              <a:rPr sz="1400" spc="10" dirty="0">
                <a:latin typeface="Calibri"/>
                <a:cs typeface="Calibri"/>
              </a:rPr>
              <a:t>чуждестранни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1841626" y="3844734"/>
            <a:ext cx="925953" cy="2385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Calibri"/>
                <a:cs typeface="Calibri"/>
              </a:rPr>
              <a:t>Застъпници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2" name="text 1"/>
          <p:cNvSpPr txBox="1"/>
          <p:nvPr/>
        </p:nvSpPr>
        <p:spPr>
          <a:xfrm>
            <a:off x="4331462" y="3844734"/>
            <a:ext cx="925954" cy="2385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Calibri"/>
                <a:cs typeface="Calibri"/>
              </a:rPr>
              <a:t>Застъпници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6596506" y="3844734"/>
            <a:ext cx="925953" cy="2385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Calibri"/>
                <a:cs typeface="Calibri"/>
              </a:rPr>
              <a:t>Застъпници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9365869" y="3844734"/>
            <a:ext cx="925953" cy="2385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Calibri"/>
                <a:cs typeface="Calibri"/>
              </a:rPr>
              <a:t>Застъпници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3703574" y="4391215"/>
            <a:ext cx="2102114" cy="84792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477011" algn="ctr">
              <a:lnSpc>
                <a:spcPct val="100000"/>
              </a:lnSpc>
            </a:pPr>
            <a:r>
              <a:rPr sz="1400" spc="10" dirty="0">
                <a:latin typeface="Calibri"/>
                <a:cs typeface="Calibri"/>
              </a:rPr>
              <a:t>Упълномощени</a:t>
            </a:r>
            <a:endParaRPr sz="1400" dirty="0">
              <a:latin typeface="Calibri"/>
              <a:cs typeface="Calibri"/>
            </a:endParaRPr>
          </a:p>
          <a:p>
            <a:pPr marL="91440" algn="ctr">
              <a:lnSpc>
                <a:spcPct val="100000"/>
              </a:lnSpc>
            </a:pPr>
            <a:r>
              <a:rPr sz="1400" spc="10" dirty="0">
                <a:latin typeface="Calibri"/>
                <a:cs typeface="Calibri"/>
              </a:rPr>
              <a:t>представители на партии,</a:t>
            </a:r>
            <a:endParaRPr sz="1400" dirty="0">
              <a:latin typeface="Calibri"/>
              <a:cs typeface="Calibri"/>
            </a:endParaRPr>
          </a:p>
          <a:p>
            <a:pPr marL="0" algn="ctr">
              <a:lnSpc>
                <a:spcPct val="100000"/>
              </a:lnSpc>
            </a:pPr>
            <a:r>
              <a:rPr lang="bg-BG" sz="1310" spc="10" dirty="0">
                <a:latin typeface="Calibri"/>
                <a:cs typeface="Calibri"/>
              </a:rPr>
              <a:t>К</a:t>
            </a:r>
            <a:r>
              <a:rPr sz="1310" spc="10" dirty="0" err="1">
                <a:latin typeface="Calibri"/>
                <a:cs typeface="Calibri"/>
              </a:rPr>
              <a:t>оалиции</a:t>
            </a:r>
            <a:r>
              <a:rPr lang="bg-BG" sz="1310" spc="10" dirty="0">
                <a:latin typeface="Calibri"/>
                <a:cs typeface="Calibri"/>
              </a:rPr>
              <a:t> </a:t>
            </a:r>
          </a:p>
          <a:p>
            <a:pPr marL="0" algn="ctr">
              <a:lnSpc>
                <a:spcPct val="100000"/>
              </a:lnSpc>
            </a:pPr>
            <a:r>
              <a:rPr sz="1400" spc="10" dirty="0">
                <a:latin typeface="Calibri"/>
                <a:cs typeface="Calibri"/>
              </a:rPr>
              <a:t>и </a:t>
            </a:r>
            <a:r>
              <a:rPr sz="1400" spc="10" dirty="0" err="1">
                <a:latin typeface="Calibri"/>
                <a:cs typeface="Calibri"/>
              </a:rPr>
              <a:t>инициативни</a:t>
            </a:r>
            <a:r>
              <a:rPr sz="1400" spc="10" dirty="0">
                <a:latin typeface="Calibri"/>
                <a:cs typeface="Calibri"/>
              </a:rPr>
              <a:t> комитети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5969762" y="4391215"/>
            <a:ext cx="2179281" cy="8789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477392" algn="ctr">
              <a:lnSpc>
                <a:spcPct val="100000"/>
              </a:lnSpc>
            </a:pPr>
            <a:r>
              <a:rPr sz="1400" spc="10" dirty="0">
                <a:latin typeface="Calibri"/>
                <a:cs typeface="Calibri"/>
              </a:rPr>
              <a:t>Упълномощени</a:t>
            </a:r>
            <a:endParaRPr sz="1400" dirty="0">
              <a:latin typeface="Calibri"/>
              <a:cs typeface="Calibri"/>
            </a:endParaRPr>
          </a:p>
          <a:p>
            <a:pPr marL="89916" algn="ctr">
              <a:lnSpc>
                <a:spcPct val="100000"/>
              </a:lnSpc>
            </a:pPr>
            <a:r>
              <a:rPr sz="1400" spc="10" dirty="0">
                <a:latin typeface="Calibri"/>
                <a:cs typeface="Calibri"/>
              </a:rPr>
              <a:t>представители на партии,</a:t>
            </a:r>
            <a:endParaRPr sz="1400" dirty="0">
              <a:latin typeface="Calibri"/>
              <a:cs typeface="Calibri"/>
            </a:endParaRPr>
          </a:p>
          <a:p>
            <a:pPr marL="0" algn="ctr">
              <a:lnSpc>
                <a:spcPct val="100000"/>
              </a:lnSpc>
            </a:pPr>
            <a:r>
              <a:rPr lang="bg-BG" sz="1310" spc="10" dirty="0">
                <a:latin typeface="Calibri"/>
                <a:cs typeface="Calibri"/>
              </a:rPr>
              <a:t>К</a:t>
            </a:r>
            <a:r>
              <a:rPr sz="1310" spc="10" dirty="0" err="1">
                <a:latin typeface="Calibri"/>
                <a:cs typeface="Calibri"/>
              </a:rPr>
              <a:t>оалиции</a:t>
            </a:r>
            <a:r>
              <a:rPr lang="bg-BG" sz="1310" spc="10" dirty="0">
                <a:latin typeface="Calibri"/>
                <a:cs typeface="Calibri"/>
              </a:rPr>
              <a:t> и</a:t>
            </a:r>
            <a:endParaRPr sz="1300" dirty="0">
              <a:latin typeface="Calibri"/>
              <a:cs typeface="Calibri"/>
            </a:endParaRPr>
          </a:p>
          <a:p>
            <a:pPr marL="120396" algn="ctr">
              <a:lnSpc>
                <a:spcPct val="100000"/>
              </a:lnSpc>
            </a:pPr>
            <a:r>
              <a:rPr sz="1400" spc="10" dirty="0">
                <a:latin typeface="Calibri"/>
                <a:cs typeface="Calibri"/>
              </a:rPr>
              <a:t>и инициативни комитети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8361299" y="4497895"/>
            <a:ext cx="2793457" cy="6463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66369" algn="ctr">
              <a:lnSpc>
                <a:spcPct val="100000"/>
              </a:lnSpc>
            </a:pPr>
            <a:r>
              <a:rPr sz="1400" spc="10" dirty="0">
                <a:latin typeface="Calibri"/>
                <a:cs typeface="Calibri"/>
              </a:rPr>
              <a:t>Упълномощени представители на</a:t>
            </a:r>
            <a:endParaRPr sz="1400" dirty="0">
              <a:latin typeface="Calibri"/>
              <a:cs typeface="Calibri"/>
            </a:endParaRPr>
          </a:p>
          <a:p>
            <a:pPr marL="0" algn="ctr">
              <a:lnSpc>
                <a:spcPct val="100000"/>
              </a:lnSpc>
            </a:pPr>
            <a:r>
              <a:rPr sz="1400" spc="10" dirty="0">
                <a:latin typeface="Calibri"/>
                <a:cs typeface="Calibri"/>
              </a:rPr>
              <a:t>партии, </a:t>
            </a:r>
            <a:r>
              <a:rPr sz="1400" spc="10" dirty="0" err="1">
                <a:latin typeface="Calibri"/>
                <a:cs typeface="Calibri"/>
              </a:rPr>
              <a:t>коалиции</a:t>
            </a:r>
            <a:r>
              <a:rPr sz="1400" spc="10" dirty="0">
                <a:latin typeface="Calibri"/>
                <a:cs typeface="Calibri"/>
              </a:rPr>
              <a:t> и</a:t>
            </a:r>
            <a:endParaRPr lang="bg-BG" sz="1400" dirty="0">
              <a:latin typeface="Calibri"/>
              <a:cs typeface="Calibri"/>
            </a:endParaRPr>
          </a:p>
          <a:p>
            <a:pPr marL="0" algn="ctr">
              <a:lnSpc>
                <a:spcPct val="100000"/>
              </a:lnSpc>
            </a:pPr>
            <a:r>
              <a:rPr sz="1400" spc="10" dirty="0" err="1">
                <a:latin typeface="Calibri"/>
                <a:cs typeface="Calibri"/>
              </a:rPr>
              <a:t>инициативни</a:t>
            </a:r>
            <a:r>
              <a:rPr sz="1400" spc="10" dirty="0">
                <a:latin typeface="Calibri"/>
                <a:cs typeface="Calibri"/>
              </a:rPr>
              <a:t> комитети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3965702" y="5629287"/>
            <a:ext cx="1655590" cy="6652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26491">
              <a:lnSpc>
                <a:spcPct val="100000"/>
              </a:lnSpc>
            </a:pPr>
            <a:r>
              <a:rPr sz="1400" spc="10" dirty="0">
                <a:latin typeface="Calibri"/>
                <a:cs typeface="Calibri"/>
              </a:rPr>
              <a:t>Представители на</a:t>
            </a:r>
            <a:endParaRPr sz="14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1400" spc="10" dirty="0">
                <a:latin typeface="Calibri"/>
                <a:cs typeface="Calibri"/>
              </a:rPr>
              <a:t>средствата за масово</a:t>
            </a:r>
            <a:endParaRPr sz="1400">
              <a:latin typeface="Calibri"/>
              <a:cs typeface="Calibri"/>
            </a:endParaRPr>
          </a:p>
          <a:p>
            <a:pPr marL="262127">
              <a:lnSpc>
                <a:spcPct val="100000"/>
              </a:lnSpc>
            </a:pPr>
            <a:r>
              <a:rPr sz="1400" spc="10" dirty="0">
                <a:latin typeface="Calibri"/>
                <a:cs typeface="Calibri"/>
              </a:rPr>
              <a:t>осведомяване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9" name="text 1"/>
          <p:cNvSpPr txBox="1"/>
          <p:nvPr/>
        </p:nvSpPr>
        <p:spPr>
          <a:xfrm>
            <a:off x="6231890" y="5629287"/>
            <a:ext cx="1655590" cy="6652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26872">
              <a:lnSpc>
                <a:spcPct val="100000"/>
              </a:lnSpc>
            </a:pPr>
            <a:r>
              <a:rPr sz="1400" spc="10" dirty="0">
                <a:latin typeface="Calibri"/>
                <a:cs typeface="Calibri"/>
              </a:rPr>
              <a:t>Представители на</a:t>
            </a:r>
            <a:endParaRPr sz="14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1400" spc="10" dirty="0">
                <a:latin typeface="Calibri"/>
                <a:cs typeface="Calibri"/>
              </a:rPr>
              <a:t>средствата за масово</a:t>
            </a:r>
            <a:endParaRPr sz="1400">
              <a:latin typeface="Calibri"/>
              <a:cs typeface="Calibri"/>
            </a:endParaRPr>
          </a:p>
          <a:p>
            <a:pPr marL="262508">
              <a:lnSpc>
                <a:spcPct val="100000"/>
              </a:lnSpc>
            </a:pPr>
            <a:r>
              <a:rPr sz="1400" spc="10" dirty="0">
                <a:latin typeface="Calibri"/>
                <a:cs typeface="Calibri"/>
              </a:rPr>
              <a:t>осведомяване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0" name="text 1"/>
          <p:cNvSpPr txBox="1"/>
          <p:nvPr/>
        </p:nvSpPr>
        <p:spPr>
          <a:xfrm>
            <a:off x="8300339" y="5735967"/>
            <a:ext cx="3055844" cy="4519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19" spc="10" dirty="0">
                <a:latin typeface="Calibri"/>
                <a:cs typeface="Calibri"/>
              </a:rPr>
              <a:t>Представители на средствата за масово</a:t>
            </a:r>
            <a:endParaRPr sz="900" dirty="0">
              <a:latin typeface="Calibri"/>
              <a:cs typeface="Calibri"/>
            </a:endParaRPr>
          </a:p>
          <a:p>
            <a:pPr marL="963421">
              <a:lnSpc>
                <a:spcPct val="100000"/>
              </a:lnSpc>
            </a:pPr>
            <a:r>
              <a:rPr sz="1400" spc="10" dirty="0">
                <a:latin typeface="Calibri"/>
                <a:cs typeface="Calibri"/>
              </a:rPr>
              <a:t>осведомяване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1" name="text 1"/>
          <p:cNvSpPr txBox="1"/>
          <p:nvPr/>
        </p:nvSpPr>
        <p:spPr>
          <a:xfrm>
            <a:off x="9407017" y="6332156"/>
            <a:ext cx="845003" cy="2385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Calibri"/>
                <a:cs typeface="Calibri"/>
              </a:rPr>
              <a:t>Анкетьори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2" name="text 1"/>
          <p:cNvSpPr txBox="1"/>
          <p:nvPr/>
        </p:nvSpPr>
        <p:spPr>
          <a:xfrm>
            <a:off x="929639" y="548747"/>
            <a:ext cx="10032709" cy="9421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30B2C2"/>
                </a:solidFill>
                <a:latin typeface="Arial"/>
                <a:cs typeface="Arial"/>
              </a:rPr>
              <a:t>ЛИЦА, КОИТО ИМАТ ПРАВО ДА ПРИСЪСТВАТ ПО ВРЕМЕ НА РАБОТАТА</a:t>
            </a:r>
            <a:endParaRPr sz="2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30B2C2"/>
                </a:solidFill>
                <a:latin typeface="Arial"/>
                <a:cs typeface="Arial"/>
              </a:rPr>
              <a:t>НА СИК В ПРЕДИЗБОРНИЯ И ИЗБОРНИЯ ДЕН. ЛЕГИТИМАЦИЯ И</a:t>
            </a:r>
            <a:endParaRPr sz="2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30B2C2"/>
                </a:solidFill>
                <a:latin typeface="Arial"/>
                <a:cs typeface="Arial"/>
              </a:rPr>
              <a:t>ОТЛИЧИТЕЛНИ ЗНАЦИ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51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688384"/>
            <a:ext cx="7271671" cy="183280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970" b="1" spc="10" dirty="0">
                <a:latin typeface="Arial"/>
                <a:cs typeface="Arial"/>
              </a:rPr>
              <a:t>Кандидатите </a:t>
            </a:r>
            <a:r>
              <a:rPr sz="1970" spc="10" dirty="0">
                <a:latin typeface="Arial"/>
                <a:cs typeface="Arial"/>
              </a:rPr>
              <a:t>се легитимират с удостоверение </a:t>
            </a:r>
            <a:r>
              <a:rPr sz="1970" spc="10" dirty="0" err="1">
                <a:latin typeface="Arial"/>
                <a:cs typeface="Arial"/>
              </a:rPr>
              <a:t>от</a:t>
            </a:r>
            <a:r>
              <a:rPr sz="1970" spc="10" dirty="0">
                <a:latin typeface="Arial"/>
                <a:cs typeface="Arial"/>
              </a:rPr>
              <a:t> </a:t>
            </a:r>
            <a:r>
              <a:rPr lang="bg-BG" sz="1970" spc="10" dirty="0">
                <a:latin typeface="Arial"/>
                <a:cs typeface="Arial"/>
              </a:rPr>
              <a:t>Р</a:t>
            </a:r>
            <a:r>
              <a:rPr sz="1970" spc="10" dirty="0">
                <a:latin typeface="Arial"/>
                <a:cs typeface="Arial"/>
              </a:rPr>
              <a:t>ИК по</a:t>
            </a:r>
            <a:endParaRPr sz="19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образец;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97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970" b="1" spc="10" dirty="0">
                <a:latin typeface="Arial"/>
                <a:cs typeface="Arial"/>
              </a:rPr>
              <a:t>Наблюдателите </a:t>
            </a:r>
            <a:r>
              <a:rPr sz="1970" spc="10" dirty="0">
                <a:latin typeface="Arial"/>
                <a:cs typeface="Arial"/>
              </a:rPr>
              <a:t>се легитимират с удостоверение от ЦИК</a:t>
            </a:r>
            <a:endParaRPr sz="19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и носят отличителен знак по образец на ЦИК;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97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970" b="1" spc="10" dirty="0">
                <a:latin typeface="Arial"/>
                <a:cs typeface="Arial"/>
              </a:rPr>
              <a:t>Застъпниците </a:t>
            </a:r>
            <a:r>
              <a:rPr sz="1970" spc="10" dirty="0">
                <a:latin typeface="Arial"/>
                <a:cs typeface="Arial"/>
              </a:rPr>
              <a:t>се легитимират с удостоверение </a:t>
            </a:r>
            <a:r>
              <a:rPr sz="1970" spc="10" dirty="0" err="1">
                <a:latin typeface="Arial"/>
                <a:cs typeface="Arial"/>
              </a:rPr>
              <a:t>от</a:t>
            </a:r>
            <a:r>
              <a:rPr sz="1970" spc="10" dirty="0">
                <a:latin typeface="Arial"/>
                <a:cs typeface="Arial"/>
              </a:rPr>
              <a:t> </a:t>
            </a:r>
            <a:r>
              <a:rPr lang="bg-BG" sz="1970" spc="10" dirty="0">
                <a:latin typeface="Arial"/>
                <a:cs typeface="Arial"/>
              </a:rPr>
              <a:t>Р</a:t>
            </a:r>
            <a:r>
              <a:rPr sz="1970" spc="10" dirty="0">
                <a:latin typeface="Arial"/>
                <a:cs typeface="Arial"/>
              </a:rPr>
              <a:t>ИК и</a:t>
            </a:r>
            <a:endParaRPr sz="19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носят отличителен знак по образец на ЦИК;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130675" y="2716256"/>
            <a:ext cx="6464047" cy="3387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2000" b="1" spc="10" dirty="0">
                <a:latin typeface="Arial"/>
                <a:cs typeface="Arial"/>
              </a:rPr>
              <a:t>Упълномощените представители на партии,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130675" y="2990576"/>
            <a:ext cx="7082708" cy="33809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355091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коалиции, и инициативни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комитети </a:t>
            </a:r>
            <a:r>
              <a:rPr sz="2000" spc="10" dirty="0">
                <a:latin typeface="Arial"/>
                <a:cs typeface="Arial"/>
              </a:rPr>
              <a:t>се легитимират с пълномощно от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представляващите партията, </a:t>
            </a:r>
            <a:r>
              <a:rPr sz="2000" spc="10" dirty="0" err="1">
                <a:latin typeface="Arial"/>
                <a:cs typeface="Arial"/>
              </a:rPr>
              <a:t>коалицията</a:t>
            </a:r>
            <a:r>
              <a:rPr lang="bg-BG" sz="2000" spc="10" dirty="0">
                <a:latin typeface="Arial"/>
                <a:cs typeface="Arial"/>
              </a:rPr>
              <a:t> </a:t>
            </a:r>
            <a:r>
              <a:rPr sz="2000" spc="10" dirty="0" err="1">
                <a:latin typeface="Arial"/>
                <a:cs typeface="Arial"/>
              </a:rPr>
              <a:t>или</a:t>
            </a:r>
            <a:r>
              <a:rPr sz="2000" spc="10" dirty="0">
                <a:latin typeface="Arial"/>
                <a:cs typeface="Arial"/>
              </a:rPr>
              <a:t> </a:t>
            </a:r>
            <a:endParaRPr lang="bg-BG" sz="2000" spc="1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 err="1">
                <a:latin typeface="Arial"/>
                <a:cs typeface="Arial"/>
              </a:rPr>
              <a:t>инициативния</a:t>
            </a:r>
            <a:r>
              <a:rPr sz="2000" spc="10" dirty="0">
                <a:latin typeface="Arial"/>
                <a:cs typeface="Arial"/>
              </a:rPr>
              <a:t> комитет и носят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отличителен знак по образец на ЦИК;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97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970" b="1" spc="10" dirty="0">
                <a:latin typeface="Arial"/>
                <a:cs typeface="Arial"/>
              </a:rPr>
              <a:t>Анкетьорите </a:t>
            </a:r>
            <a:r>
              <a:rPr sz="1970" spc="10" dirty="0">
                <a:latin typeface="Arial"/>
                <a:cs typeface="Arial"/>
              </a:rPr>
              <a:t>се легитимират с удостоверение от ЦИК и</a:t>
            </a:r>
            <a:endParaRPr sz="19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носят отличителен знак по образец на ЦИК;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2000" b="1" spc="10" dirty="0">
                <a:latin typeface="Arial"/>
                <a:cs typeface="Arial"/>
              </a:rPr>
              <a:t>Представителите на средствата за масово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осведомяване (журналисти) </a:t>
            </a:r>
            <a:r>
              <a:rPr sz="2000" spc="10" dirty="0">
                <a:latin typeface="Arial"/>
                <a:cs typeface="Arial"/>
              </a:rPr>
              <a:t>се легитимират с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удостоверение от съответната медия/журналистическа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карта.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53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762439"/>
            <a:ext cx="5081463" cy="46379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solidFill>
                  <a:srgbClr val="30B2C2"/>
                </a:solidFill>
                <a:latin typeface="Arial"/>
                <a:cs typeface="Arial"/>
              </a:rPr>
              <a:t>КРАЙ НА ИЗБОРНИЯ ДЕН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130675" y="1816080"/>
            <a:ext cx="7472663" cy="18373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970" spc="10" dirty="0">
                <a:latin typeface="Arial"/>
                <a:cs typeface="Arial"/>
              </a:rPr>
              <a:t>Краят на изборния ден се обявява в 20.00 часа, ако пред</a:t>
            </a:r>
            <a:endParaRPr sz="190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изборното помещение няма избиратели</a:t>
            </a:r>
            <a:endParaRPr sz="2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2000" spc="10" dirty="0">
                <a:latin typeface="Arial"/>
                <a:cs typeface="Arial"/>
              </a:rPr>
              <a:t>Когато в 20,00 часа пред изборното помещение има</a:t>
            </a:r>
            <a:endParaRPr sz="200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негласували избиратели, председателят и секретарят на</a:t>
            </a:r>
            <a:endParaRPr sz="200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СИК установяват техния брой и самоличност.</a:t>
            </a:r>
            <a:endParaRPr sz="200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Негласувалите предават личните си документи за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485767" y="3589127"/>
            <a:ext cx="6787983" cy="3387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самоличност/допустими за гласуване/ на член на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485767" y="3863447"/>
            <a:ext cx="7111971" cy="33874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СИК. Само тези избиратели се допускат да гласуват,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130675" y="4137767"/>
            <a:ext cx="7633564" cy="74117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355091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но не по-късно от 21,00 часа.</a:t>
            </a:r>
            <a:endParaRPr sz="2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2000" b="1" spc="10" dirty="0">
                <a:latin typeface="Arial"/>
                <a:cs typeface="Arial"/>
              </a:rPr>
              <a:t>След обявяване на края на изборния ден в 20,00 часа,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485767" y="4814804"/>
            <a:ext cx="6273624" cy="3387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съответно 21,00 часа, не се допуска гласуване.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5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762439"/>
            <a:ext cx="6122419" cy="46379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solidFill>
                  <a:srgbClr val="30B2C2"/>
                </a:solidFill>
                <a:latin typeface="Arial"/>
                <a:cs typeface="Arial"/>
              </a:rPr>
              <a:t>ПРЕБРОЯВАНЕ НА ГЛАСОВЕТЕ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130675" y="1828769"/>
            <a:ext cx="7453131" cy="12311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600" spc="10" dirty="0">
                <a:latin typeface="Arial"/>
                <a:cs typeface="Arial"/>
              </a:rPr>
              <a:t>СИК разпределя между членовете й, кой ще има достъп до бюлетините и</a:t>
            </a:r>
            <a:endParaRPr sz="16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600" spc="10" dirty="0">
                <a:latin typeface="Arial"/>
                <a:cs typeface="Arial"/>
              </a:rPr>
              <a:t>ще брои, кой ще вписва данните от преброяването на гласовете в</a:t>
            </a:r>
            <a:endParaRPr sz="16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600" spc="10" dirty="0">
                <a:latin typeface="Arial"/>
                <a:cs typeface="Arial"/>
              </a:rPr>
              <a:t>черновата на </a:t>
            </a:r>
            <a:r>
              <a:rPr sz="1600" spc="10" dirty="0" err="1">
                <a:latin typeface="Arial"/>
                <a:cs typeface="Arial"/>
              </a:rPr>
              <a:t>протокол</a:t>
            </a:r>
            <a:r>
              <a:rPr lang="bg-BG" sz="1600" spc="10" dirty="0">
                <a:latin typeface="Arial"/>
                <a:cs typeface="Arial"/>
              </a:rPr>
              <a:t>а </a:t>
            </a:r>
            <a:r>
              <a:rPr sz="1600" spc="10" dirty="0">
                <a:latin typeface="Arial"/>
                <a:cs typeface="Arial"/>
              </a:rPr>
              <a:t>и в бланката чернова за преброяване на</a:t>
            </a:r>
            <a:endParaRPr sz="16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600" spc="10" dirty="0">
                <a:latin typeface="Arial"/>
                <a:cs typeface="Arial"/>
              </a:rPr>
              <a:t>предпочитанията (преференциите), кой ще </a:t>
            </a:r>
            <a:r>
              <a:rPr sz="1600" spc="10" dirty="0" err="1">
                <a:latin typeface="Arial"/>
                <a:cs typeface="Arial"/>
              </a:rPr>
              <a:t>попълва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10" dirty="0" err="1">
                <a:latin typeface="Arial"/>
                <a:cs typeface="Arial"/>
              </a:rPr>
              <a:t>протокол</a:t>
            </a:r>
            <a:r>
              <a:rPr lang="bg-BG" sz="1600" spc="10" dirty="0">
                <a:latin typeface="Arial"/>
                <a:cs typeface="Arial"/>
              </a:rPr>
              <a:t>а</a:t>
            </a:r>
            <a:r>
              <a:rPr sz="1600" spc="10" dirty="0">
                <a:latin typeface="Arial"/>
                <a:cs typeface="Arial"/>
              </a:rPr>
              <a:t>, кой</a:t>
            </a:r>
            <a:endParaRPr sz="16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600" spc="10" dirty="0">
                <a:latin typeface="Arial"/>
                <a:cs typeface="Arial"/>
              </a:rPr>
              <a:t>ще опакова бюлетините и книжата и т.н.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130675" y="3052921"/>
            <a:ext cx="7346547" cy="26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600" b="1" spc="10" dirty="0">
                <a:latin typeface="Arial"/>
                <a:cs typeface="Arial"/>
              </a:rPr>
              <a:t>При установяване на резултатите от гласуването задължително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485767" y="3272061"/>
            <a:ext cx="4623510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първо се работи с </a:t>
            </a:r>
            <a:r>
              <a:rPr sz="1600" b="1" spc="10" dirty="0" err="1">
                <a:latin typeface="Arial"/>
                <a:cs typeface="Arial"/>
              </a:rPr>
              <a:t>чернов</a:t>
            </a:r>
            <a:r>
              <a:rPr lang="bg-BG" sz="1600" b="1" spc="10" dirty="0">
                <a:latin typeface="Arial"/>
                <a:cs typeface="Arial"/>
              </a:rPr>
              <a:t>ата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10" dirty="0" err="1">
                <a:latin typeface="Arial"/>
                <a:cs typeface="Arial"/>
              </a:rPr>
              <a:t>на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10" dirty="0" err="1">
                <a:latin typeface="Arial"/>
                <a:cs typeface="Arial"/>
              </a:rPr>
              <a:t>протокол</a:t>
            </a:r>
            <a:r>
              <a:rPr lang="bg-BG" sz="1600" b="1" spc="10" dirty="0">
                <a:latin typeface="Arial"/>
                <a:cs typeface="Arial"/>
              </a:rPr>
              <a:t>а</a:t>
            </a:r>
            <a:r>
              <a:rPr sz="1600" b="1" spc="10" dirty="0"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130675" y="3618580"/>
            <a:ext cx="6364243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1. Попълвате Част I </a:t>
            </a:r>
            <a:r>
              <a:rPr sz="1600" b="1" spc="10" dirty="0" err="1">
                <a:latin typeface="Arial"/>
                <a:cs typeface="Arial"/>
              </a:rPr>
              <a:t>от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10" dirty="0" err="1">
                <a:latin typeface="Arial"/>
                <a:cs typeface="Arial"/>
              </a:rPr>
              <a:t>протокол</a:t>
            </a:r>
            <a:r>
              <a:rPr lang="bg-BG" sz="1600" b="1" spc="10" dirty="0">
                <a:latin typeface="Arial"/>
                <a:cs typeface="Arial"/>
              </a:rPr>
              <a:t>а</a:t>
            </a:r>
            <a:r>
              <a:rPr sz="1600" b="1" spc="10" dirty="0">
                <a:latin typeface="Arial"/>
                <a:cs typeface="Arial"/>
              </a:rPr>
              <a:t> – вписвате данните за брой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130675" y="3838036"/>
            <a:ext cx="7672296" cy="26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получени бюлетини и  данните от избирателните списъци, след което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130675" y="4057492"/>
            <a:ext cx="6532559" cy="26978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пристъпвате към преброяване, отбелязване и опаковане на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130675" y="4276948"/>
            <a:ext cx="4698146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бюлетините ИЗВЪН ИЗБИРАТЕЛНАТА КУТИЯ</a:t>
            </a:r>
            <a:r>
              <a:rPr lang="bg-BG" sz="1600" b="1" spc="10" dirty="0"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4130675" y="4844257"/>
            <a:ext cx="7240767" cy="4847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Arial"/>
                <a:cs typeface="Arial"/>
              </a:rPr>
              <a:t>Отрязъците от бюлетините се изваждат от кутията и се опаковат в плик,</a:t>
            </a:r>
            <a:endParaRPr sz="16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600" spc="10" dirty="0">
                <a:latin typeface="Arial"/>
                <a:cs typeface="Arial"/>
              </a:rPr>
              <a:t>който се надписва.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4130675" y="5409610"/>
            <a:ext cx="7213897" cy="26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Arial"/>
                <a:cs typeface="Arial"/>
              </a:rPr>
              <a:t>След като попълните </a:t>
            </a:r>
            <a:r>
              <a:rPr sz="1600" b="1" spc="10" dirty="0">
                <a:latin typeface="Arial"/>
                <a:cs typeface="Arial"/>
              </a:rPr>
              <a:t>Част I, може да пристъпите към изваждане на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4130675" y="5629066"/>
            <a:ext cx="5690374" cy="26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бюлетините от кутията и преброяване на гласовете.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57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563987"/>
            <a:ext cx="7624041" cy="8811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30B2C2"/>
                </a:solidFill>
                <a:latin typeface="Arial"/>
                <a:cs typeface="Arial"/>
              </a:rPr>
              <a:t>САМО СИК Е КОМПЕТЕНТНА ДА УСТАНОВИ КОЙ ГЛАС</a:t>
            </a:r>
            <a:endParaRPr sz="2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30B2C2"/>
                </a:solidFill>
                <a:latin typeface="Arial"/>
                <a:cs typeface="Arial"/>
              </a:rPr>
              <a:t>Е ДЕЙСТВИТЕЛЕН ИЛИ НЕ.</a:t>
            </a:r>
            <a:endParaRPr sz="2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30B2C2"/>
                </a:solidFill>
                <a:latin typeface="Arial"/>
                <a:cs typeface="Arial"/>
              </a:rPr>
              <a:t>ПРИСЪСТВАЩИТЕ ЛИЦА НЕ СЕ НАМЕСВАТ.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130675" y="1816080"/>
            <a:ext cx="4576819" cy="3387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10" b="1" spc="10" dirty="0">
                <a:latin typeface="Arial"/>
                <a:cs typeface="Arial"/>
              </a:rPr>
              <a:t>ГЛАСЪТ Е ДЕЙСТВИТЕЛЕН, КОГАТО:</a:t>
            </a:r>
            <a:endParaRPr sz="19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130675" y="2224379"/>
            <a:ext cx="4526356" cy="2992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800" spc="10" dirty="0">
                <a:latin typeface="Arial"/>
                <a:cs typeface="Arial"/>
              </a:rPr>
              <a:t>бюлетината е по установен образец;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130675" y="2597759"/>
            <a:ext cx="7656116" cy="54612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800" spc="10" dirty="0">
                <a:latin typeface="Arial"/>
                <a:cs typeface="Arial"/>
              </a:rPr>
              <a:t>на гърба на бюлетината са положени два печата на съответната</a:t>
            </a:r>
            <a:endParaRPr sz="180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СИК;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130675" y="3218027"/>
            <a:ext cx="7336304" cy="11079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800" spc="10" dirty="0">
                <a:latin typeface="Arial"/>
                <a:cs typeface="Arial"/>
              </a:rPr>
              <a:t>върху бюлетината вотът на избирателя е отбелязан със знак „Х“</a:t>
            </a:r>
            <a:endParaRPr sz="18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или „V“ с </a:t>
            </a:r>
            <a:r>
              <a:rPr sz="1800" spc="10" dirty="0" err="1">
                <a:latin typeface="Arial"/>
                <a:cs typeface="Arial"/>
              </a:rPr>
              <a:t>химикал</a:t>
            </a:r>
            <a:r>
              <a:rPr lang="bg-BG" sz="1800" spc="10" dirty="0">
                <a:latin typeface="Arial"/>
                <a:cs typeface="Arial"/>
              </a:rPr>
              <a:t>ка</a:t>
            </a:r>
            <a:r>
              <a:rPr sz="1800" spc="10" dirty="0">
                <a:latin typeface="Arial"/>
                <a:cs typeface="Arial"/>
              </a:rPr>
              <a:t>, </a:t>
            </a:r>
            <a:r>
              <a:rPr sz="1800" spc="10" dirty="0" err="1">
                <a:latin typeface="Arial"/>
                <a:cs typeface="Arial"/>
              </a:rPr>
              <a:t>пишещ</a:t>
            </a:r>
            <a:r>
              <a:rPr lang="bg-BG" sz="1800" spc="10" dirty="0">
                <a:latin typeface="Arial"/>
                <a:cs typeface="Arial"/>
              </a:rPr>
              <a:t>а</a:t>
            </a:r>
            <a:r>
              <a:rPr sz="1800" spc="10" dirty="0">
                <a:latin typeface="Arial"/>
                <a:cs typeface="Arial"/>
              </a:rPr>
              <a:t> със син цвят, само в едно от</a:t>
            </a:r>
            <a:endParaRPr sz="18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квадратчетата за гласуване – за партия, коалиция</a:t>
            </a:r>
            <a:r>
              <a:rPr lang="bg-BG" spc="10" dirty="0">
                <a:latin typeface="Arial"/>
                <a:cs typeface="Arial"/>
              </a:rPr>
              <a:t>, независим</a:t>
            </a:r>
          </a:p>
          <a:p>
            <a:pPr marL="355091">
              <a:lnSpc>
                <a:spcPct val="100000"/>
              </a:lnSpc>
            </a:pPr>
            <a:r>
              <a:rPr sz="1800" spc="10" dirty="0" err="1">
                <a:latin typeface="Arial"/>
                <a:cs typeface="Arial"/>
              </a:rPr>
              <a:t>кандидат</a:t>
            </a:r>
            <a:r>
              <a:rPr sz="1800" spc="10" dirty="0">
                <a:latin typeface="Arial"/>
                <a:cs typeface="Arial"/>
              </a:rPr>
              <a:t> или в квадратчето „</a:t>
            </a:r>
            <a:r>
              <a:rPr sz="1800" spc="10" dirty="0" err="1">
                <a:latin typeface="Arial"/>
                <a:cs typeface="Arial"/>
              </a:rPr>
              <a:t>Не</a:t>
            </a:r>
            <a:r>
              <a:rPr lang="bg-BG" sz="1800" spc="10" dirty="0">
                <a:latin typeface="Arial"/>
                <a:cs typeface="Arial"/>
              </a:rPr>
              <a:t> </a:t>
            </a:r>
            <a:r>
              <a:rPr sz="1800" spc="10" dirty="0" err="1">
                <a:latin typeface="Arial"/>
                <a:cs typeface="Arial"/>
              </a:rPr>
              <a:t>подкрепям</a:t>
            </a:r>
            <a:r>
              <a:rPr sz="1800" spc="10" dirty="0">
                <a:latin typeface="Arial"/>
                <a:cs typeface="Arial"/>
              </a:rPr>
              <a:t> никого”;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130675" y="4580421"/>
            <a:ext cx="7042249" cy="138499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800" spc="10" dirty="0">
                <a:latin typeface="Arial"/>
                <a:cs typeface="Arial"/>
              </a:rPr>
              <a:t>в </a:t>
            </a:r>
            <a:r>
              <a:rPr sz="1800" spc="10" dirty="0" err="1">
                <a:latin typeface="Arial"/>
                <a:cs typeface="Arial"/>
              </a:rPr>
              <a:t>бюлетината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10" dirty="0" err="1">
                <a:latin typeface="Arial"/>
                <a:cs typeface="Arial"/>
              </a:rPr>
              <a:t>вотът</a:t>
            </a:r>
            <a:r>
              <a:rPr sz="1800" spc="10" dirty="0">
                <a:latin typeface="Arial"/>
                <a:cs typeface="Arial"/>
              </a:rPr>
              <a:t> е отбелязан в </a:t>
            </a:r>
            <a:r>
              <a:rPr sz="1800" spc="10" dirty="0" err="1">
                <a:latin typeface="Arial"/>
                <a:cs typeface="Arial"/>
              </a:rPr>
              <a:t>едно</a:t>
            </a:r>
            <a:r>
              <a:rPr lang="bg-BG" sz="1800" spc="10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от </a:t>
            </a:r>
            <a:r>
              <a:rPr sz="1800" spc="10" dirty="0" err="1">
                <a:latin typeface="Arial"/>
                <a:cs typeface="Arial"/>
              </a:rPr>
              <a:t>квадратчетата</a:t>
            </a:r>
            <a:r>
              <a:rPr sz="1800" spc="10" dirty="0">
                <a:latin typeface="Arial"/>
                <a:cs typeface="Arial"/>
              </a:rPr>
              <a:t> за</a:t>
            </a:r>
            <a:endParaRPr lang="bg-BG" sz="1800" spc="1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lang="bg-BG" spc="10" dirty="0">
                <a:latin typeface="Arial"/>
                <a:cs typeface="Arial"/>
              </a:rPr>
              <a:t>     </a:t>
            </a:r>
            <a:r>
              <a:rPr sz="1800" spc="10" dirty="0" err="1">
                <a:latin typeface="Arial"/>
                <a:cs typeface="Arial"/>
              </a:rPr>
              <a:t>гласуване</a:t>
            </a:r>
            <a:r>
              <a:rPr sz="1800" spc="10" dirty="0">
                <a:latin typeface="Arial"/>
                <a:cs typeface="Arial"/>
              </a:rPr>
              <a:t> и </a:t>
            </a:r>
            <a:r>
              <a:rPr sz="1800" spc="10" dirty="0" err="1">
                <a:latin typeface="Arial"/>
                <a:cs typeface="Arial"/>
              </a:rPr>
              <a:t>няма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10" dirty="0" err="1">
                <a:latin typeface="Arial"/>
                <a:cs typeface="Arial"/>
              </a:rPr>
              <a:t>отбелязано</a:t>
            </a:r>
            <a:r>
              <a:rPr lang="bg-BG" sz="1800" spc="10" dirty="0">
                <a:latin typeface="Arial"/>
                <a:cs typeface="Arial"/>
              </a:rPr>
              <a:t> </a:t>
            </a:r>
            <a:r>
              <a:rPr sz="1800" spc="10" dirty="0" err="1">
                <a:latin typeface="Arial"/>
                <a:cs typeface="Arial"/>
              </a:rPr>
              <a:t>предпочитание</a:t>
            </a:r>
            <a:r>
              <a:rPr sz="1800" spc="10" dirty="0">
                <a:latin typeface="Arial"/>
                <a:cs typeface="Arial"/>
              </a:rPr>
              <a:t> (</a:t>
            </a:r>
            <a:r>
              <a:rPr sz="1800" spc="10" dirty="0" err="1">
                <a:latin typeface="Arial"/>
                <a:cs typeface="Arial"/>
              </a:rPr>
              <a:t>преференция</a:t>
            </a:r>
            <a:r>
              <a:rPr sz="1800" spc="10" dirty="0">
                <a:latin typeface="Arial"/>
                <a:cs typeface="Arial"/>
              </a:rPr>
              <a:t>)</a:t>
            </a:r>
            <a:endParaRPr lang="bg-BG" sz="1800" spc="1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lang="bg-BG" spc="10" dirty="0">
                <a:latin typeface="Arial"/>
                <a:cs typeface="Arial"/>
              </a:rPr>
              <a:t>    </a:t>
            </a:r>
            <a:r>
              <a:rPr sz="1800" spc="10" dirty="0">
                <a:latin typeface="Arial"/>
                <a:cs typeface="Arial"/>
              </a:rPr>
              <a:t> или е отбелязано </a:t>
            </a:r>
            <a:r>
              <a:rPr sz="1800" spc="10" dirty="0" err="1">
                <a:latin typeface="Arial"/>
                <a:cs typeface="Arial"/>
              </a:rPr>
              <a:t>едно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10" dirty="0" err="1">
                <a:latin typeface="Arial"/>
                <a:cs typeface="Arial"/>
              </a:rPr>
              <a:t>или</a:t>
            </a:r>
            <a:r>
              <a:rPr lang="bg-BG" sz="1800" spc="10" dirty="0">
                <a:latin typeface="Arial"/>
                <a:cs typeface="Arial"/>
              </a:rPr>
              <a:t> </a:t>
            </a:r>
            <a:r>
              <a:rPr sz="1800" spc="10" dirty="0" err="1">
                <a:latin typeface="Arial"/>
                <a:cs typeface="Arial"/>
              </a:rPr>
              <a:t>повече</a:t>
            </a:r>
            <a:r>
              <a:rPr sz="1800" spc="10" dirty="0">
                <a:latin typeface="Arial"/>
                <a:cs typeface="Arial"/>
              </a:rPr>
              <a:t> от </a:t>
            </a:r>
            <a:r>
              <a:rPr sz="1800" spc="10" dirty="0" err="1">
                <a:latin typeface="Arial"/>
                <a:cs typeface="Arial"/>
              </a:rPr>
              <a:t>едно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10" dirty="0" err="1">
                <a:latin typeface="Arial"/>
                <a:cs typeface="Arial"/>
              </a:rPr>
              <a:t>предпочитание</a:t>
            </a:r>
            <a:endParaRPr lang="bg-BG" sz="1800" spc="1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lang="bg-BG" spc="10" dirty="0">
                <a:latin typeface="Arial"/>
                <a:cs typeface="Arial"/>
              </a:rPr>
              <a:t>     </a:t>
            </a:r>
            <a:r>
              <a:rPr sz="1800" spc="10" dirty="0">
                <a:latin typeface="Arial"/>
                <a:cs typeface="Arial"/>
              </a:rPr>
              <a:t>(преференция) в </a:t>
            </a:r>
            <a:r>
              <a:rPr sz="1800" spc="10" dirty="0" err="1">
                <a:latin typeface="Arial"/>
                <a:cs typeface="Arial"/>
              </a:rPr>
              <a:t>кръгчетата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10" dirty="0" err="1">
                <a:latin typeface="Arial"/>
                <a:cs typeface="Arial"/>
              </a:rPr>
              <a:t>със</a:t>
            </a:r>
            <a:r>
              <a:rPr lang="bg-BG" sz="1800" spc="10" dirty="0">
                <a:latin typeface="Arial"/>
                <a:cs typeface="Arial"/>
              </a:rPr>
              <a:t> </a:t>
            </a:r>
            <a:r>
              <a:rPr sz="1800" spc="10" dirty="0" err="1">
                <a:latin typeface="Arial"/>
                <a:cs typeface="Arial"/>
              </a:rPr>
              <a:t>знак</a:t>
            </a:r>
            <a:r>
              <a:rPr sz="1800" spc="10" dirty="0">
                <a:latin typeface="Arial"/>
                <a:cs typeface="Arial"/>
              </a:rPr>
              <a:t> „Х“ или „V“ с </a:t>
            </a:r>
            <a:r>
              <a:rPr sz="1800" spc="10" dirty="0" err="1">
                <a:latin typeface="Arial"/>
                <a:cs typeface="Arial"/>
              </a:rPr>
              <a:t>химикал</a:t>
            </a:r>
            <a:r>
              <a:rPr lang="bg-BG" sz="1800" spc="10" dirty="0" err="1">
                <a:latin typeface="Arial"/>
                <a:cs typeface="Arial"/>
              </a:rPr>
              <a:t>ка</a:t>
            </a:r>
            <a:r>
              <a:rPr sz="1800" spc="10" dirty="0">
                <a:latin typeface="Arial"/>
                <a:cs typeface="Arial"/>
              </a:rPr>
              <a:t>,</a:t>
            </a:r>
            <a:endParaRPr lang="bg-BG" sz="1800" spc="1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lang="bg-BG" spc="10" dirty="0">
                <a:latin typeface="Arial"/>
                <a:cs typeface="Arial"/>
              </a:rPr>
              <a:t>     </a:t>
            </a:r>
            <a:r>
              <a:rPr sz="1800" spc="10" dirty="0" err="1">
                <a:latin typeface="Arial"/>
                <a:cs typeface="Arial"/>
              </a:rPr>
              <a:t>пишещ</a:t>
            </a:r>
            <a:r>
              <a:rPr lang="bg-BG" sz="1800" spc="10" dirty="0">
                <a:latin typeface="Arial"/>
                <a:cs typeface="Arial"/>
              </a:rPr>
              <a:t>а</a:t>
            </a:r>
            <a:r>
              <a:rPr sz="1800" spc="10" dirty="0">
                <a:latin typeface="Arial"/>
                <a:cs typeface="Arial"/>
              </a:rPr>
              <a:t> със син цвят;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59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897610"/>
            <a:ext cx="7027999" cy="5462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❑ </a:t>
            </a:r>
            <a:r>
              <a:rPr sz="1800" spc="10" dirty="0">
                <a:latin typeface="Arial"/>
                <a:cs typeface="Arial"/>
              </a:rPr>
              <a:t>знакът „Х“ или „V“ излиза извън квадратчето на съответната</a:t>
            </a:r>
            <a:endParaRPr sz="180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кандидатска листа, но не навлиза в друго квадратче;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130675" y="1519656"/>
            <a:ext cx="7290505" cy="54612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❑ </a:t>
            </a:r>
            <a:r>
              <a:rPr sz="1800" spc="10" dirty="0">
                <a:latin typeface="Arial"/>
                <a:cs typeface="Arial"/>
              </a:rPr>
              <a:t>върху бюлетината няма вписани символи и знаци, като букви,</a:t>
            </a:r>
            <a:endParaRPr sz="1800" dirty="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цифри и други знаци;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130675" y="2139925"/>
            <a:ext cx="7633410" cy="79326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800" spc="10" dirty="0">
                <a:latin typeface="Arial"/>
                <a:cs typeface="Arial"/>
              </a:rPr>
              <a:t>в бюлетината има отклонения, дължащи се на дефекти и грешки</a:t>
            </a:r>
            <a:endParaRPr sz="1800" dirty="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при производството, или когато върху нея има механични</a:t>
            </a:r>
            <a:endParaRPr sz="1800" dirty="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увреждания или зацапвания.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130675" y="3007334"/>
            <a:ext cx="7379843" cy="3042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❑ </a:t>
            </a:r>
            <a:r>
              <a:rPr sz="1800" b="1" spc="10" dirty="0">
                <a:latin typeface="Arial"/>
                <a:cs typeface="Arial"/>
              </a:rPr>
              <a:t>когато бюлетината има отбелязване със знак „Х“ или „V“ с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359275" y="3254222"/>
            <a:ext cx="6749605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 err="1">
                <a:latin typeface="Arial"/>
                <a:cs typeface="Arial"/>
              </a:rPr>
              <a:t>химикал</a:t>
            </a:r>
            <a:r>
              <a:rPr lang="bg-BG" sz="1800" b="1" spc="10" dirty="0">
                <a:latin typeface="Arial"/>
                <a:cs typeface="Arial"/>
              </a:rPr>
              <a:t>ка</a:t>
            </a:r>
            <a:r>
              <a:rPr sz="1800" b="1" spc="10" dirty="0">
                <a:latin typeface="Arial"/>
                <a:cs typeface="Arial"/>
              </a:rPr>
              <a:t>, </a:t>
            </a:r>
            <a:r>
              <a:rPr sz="1800" b="1" spc="10" dirty="0" err="1">
                <a:latin typeface="Arial"/>
                <a:cs typeface="Arial"/>
              </a:rPr>
              <a:t>пишещ</a:t>
            </a:r>
            <a:r>
              <a:rPr lang="bg-BG" sz="1800" b="1" spc="10" dirty="0">
                <a:latin typeface="Arial"/>
                <a:cs typeface="Arial"/>
              </a:rPr>
              <a:t>а</a:t>
            </a:r>
            <a:r>
              <a:rPr sz="1800" b="1" spc="10" dirty="0">
                <a:latin typeface="Arial"/>
                <a:cs typeface="Arial"/>
              </a:rPr>
              <a:t> със син цвят, само в квадратчето „Не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359275" y="3501110"/>
            <a:ext cx="2405099" cy="3042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подкрепям никого“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130675" y="3876395"/>
            <a:ext cx="7466531" cy="11079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❑ </a:t>
            </a:r>
            <a:r>
              <a:rPr sz="1800" spc="10" dirty="0">
                <a:latin typeface="Arial"/>
                <a:cs typeface="Arial"/>
              </a:rPr>
              <a:t>когато има отбелязване със знак „Х“ или „V“ с </a:t>
            </a:r>
            <a:r>
              <a:rPr sz="1800" spc="10" dirty="0" err="1">
                <a:latin typeface="Arial"/>
                <a:cs typeface="Arial"/>
              </a:rPr>
              <a:t>химикал</a:t>
            </a:r>
            <a:r>
              <a:rPr lang="bg-BG" sz="1800" spc="10" dirty="0">
                <a:latin typeface="Arial"/>
                <a:cs typeface="Arial"/>
              </a:rPr>
              <a:t>ка</a:t>
            </a:r>
            <a:r>
              <a:rPr sz="1800" spc="10" dirty="0">
                <a:latin typeface="Arial"/>
                <a:cs typeface="Arial"/>
              </a:rPr>
              <a:t>, </a:t>
            </a:r>
            <a:r>
              <a:rPr sz="1800" spc="10" dirty="0" err="1">
                <a:latin typeface="Arial"/>
                <a:cs typeface="Arial"/>
              </a:rPr>
              <a:t>пишещ</a:t>
            </a:r>
            <a:r>
              <a:rPr lang="bg-BG" sz="1800" spc="10" dirty="0">
                <a:latin typeface="Arial"/>
                <a:cs typeface="Arial"/>
              </a:rPr>
              <a:t>а</a:t>
            </a:r>
          </a:p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 </a:t>
            </a:r>
            <a:r>
              <a:rPr lang="bg-BG" sz="1800" spc="10" dirty="0">
                <a:latin typeface="Arial"/>
                <a:cs typeface="Arial"/>
              </a:rPr>
              <a:t>   </a:t>
            </a:r>
            <a:r>
              <a:rPr sz="1800" spc="10" dirty="0" err="1">
                <a:latin typeface="Arial"/>
                <a:cs typeface="Arial"/>
              </a:rPr>
              <a:t>със</a:t>
            </a:r>
            <a:r>
              <a:rPr lang="bg-BG" sz="1800" spc="10" dirty="0">
                <a:latin typeface="Arial"/>
                <a:cs typeface="Arial"/>
              </a:rPr>
              <a:t> </a:t>
            </a:r>
            <a:r>
              <a:rPr sz="1800" spc="10" dirty="0" err="1">
                <a:latin typeface="Arial"/>
                <a:cs typeface="Arial"/>
              </a:rPr>
              <a:t>син</a:t>
            </a:r>
            <a:r>
              <a:rPr sz="1800" spc="10" dirty="0">
                <a:latin typeface="Arial"/>
                <a:cs typeface="Arial"/>
              </a:rPr>
              <a:t> цвят, в повече от едно предпочитание (преференция); </a:t>
            </a:r>
            <a:endParaRPr sz="18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lang="bg-BG" sz="1800" spc="10" dirty="0">
                <a:latin typeface="Arial"/>
                <a:cs typeface="Arial"/>
              </a:rPr>
              <a:t>    </a:t>
            </a:r>
            <a:r>
              <a:rPr sz="1800" spc="10" dirty="0" err="1">
                <a:latin typeface="Arial"/>
                <a:cs typeface="Arial"/>
              </a:rPr>
              <a:t>приема</a:t>
            </a:r>
            <a:r>
              <a:rPr sz="1800" spc="10" dirty="0">
                <a:latin typeface="Arial"/>
                <a:cs typeface="Arial"/>
              </a:rPr>
              <a:t> се, че няма предпочитание и гласът се брои само за</a:t>
            </a:r>
            <a:endParaRPr sz="18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lang="bg-BG" sz="1800" spc="10" dirty="0">
                <a:latin typeface="Arial"/>
                <a:cs typeface="Arial"/>
              </a:rPr>
              <a:t>    </a:t>
            </a:r>
            <a:r>
              <a:rPr sz="1800" spc="10" dirty="0">
                <a:latin typeface="Arial"/>
                <a:cs typeface="Arial"/>
              </a:rPr>
              <a:t>партията, коалицията;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130675" y="4990693"/>
            <a:ext cx="7488937" cy="7930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❑ </a:t>
            </a:r>
            <a:r>
              <a:rPr sz="1800" spc="10" dirty="0">
                <a:latin typeface="Arial"/>
                <a:cs typeface="Arial"/>
              </a:rPr>
              <a:t>когато е гласувано за независим кандидат и е отбелязано и</a:t>
            </a:r>
            <a:endParaRPr sz="180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предпочитание (преференция); гласът е действителен и се брои</a:t>
            </a:r>
            <a:endParaRPr sz="180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за независимия кандидат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6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625596"/>
            <a:ext cx="3979516" cy="46339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solidFill>
                  <a:srgbClr val="30B2C2"/>
                </a:solidFill>
                <a:latin typeface="Arial"/>
                <a:cs typeface="Arial"/>
              </a:rPr>
              <a:t>ПРЕДИЗБОРЕН ДЕН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130675" y="1030014"/>
            <a:ext cx="210262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bg-BG" sz="2000" b="1" spc="10" dirty="0">
                <a:solidFill>
                  <a:srgbClr val="30B2C2"/>
                </a:solidFill>
                <a:latin typeface="Arial"/>
                <a:cs typeface="Arial"/>
              </a:rPr>
              <a:t> 3 АПРИЛ 2021</a:t>
            </a:r>
            <a:r>
              <a:rPr sz="2000" b="1" spc="10" dirty="0">
                <a:solidFill>
                  <a:srgbClr val="30B2C2"/>
                </a:solidFill>
                <a:latin typeface="Arial"/>
                <a:cs typeface="Arial"/>
              </a:rPr>
              <a:t> Г.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130675" y="1821663"/>
            <a:ext cx="7453259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800" b="1" spc="10" dirty="0">
                <a:latin typeface="Arial"/>
                <a:cs typeface="Arial"/>
              </a:rPr>
              <a:t>ОБЩИНСКАТА АДМИНИСТРАЦИЯ И ЧЛЕН НА </a:t>
            </a:r>
            <a:r>
              <a:rPr lang="bg-BG" sz="1800" b="1" spc="10" dirty="0">
                <a:latin typeface="Arial"/>
                <a:cs typeface="Arial"/>
              </a:rPr>
              <a:t>Р</a:t>
            </a:r>
            <a:r>
              <a:rPr sz="1800" b="1" spc="10" dirty="0">
                <a:latin typeface="Arial"/>
                <a:cs typeface="Arial"/>
              </a:rPr>
              <a:t>ИК ПРЕДАВАТ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485767" y="2068234"/>
            <a:ext cx="6962598" cy="7937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ИЗБОРНИТЕ КНИЖА И МАТЕРИАЛИ НА ЧЛЕНОВЕТЕ НА СИК</a:t>
            </a:r>
            <a:endParaRPr sz="18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/ПОДПИСВАТ ПРОТОКОЛИ ЗА ПРЕДАВАНЕ И ПРИЕМАНЕ НА</a:t>
            </a:r>
            <a:endParaRPr sz="18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ИЗБОРНИ КНИЖА/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130675" y="2937611"/>
            <a:ext cx="7258526" cy="8032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4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740" spc="10" dirty="0">
                <a:latin typeface="Arial"/>
                <a:cs typeface="Arial"/>
              </a:rPr>
              <a:t>ПРОТОКОЛИТЕ ЗА ПРЕДАВАНЕ  И ПРИЕМАНЕ НА ИЗБОРНИ</a:t>
            </a:r>
            <a:endParaRPr sz="17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КНИЖА СЕ ПОДПИСВАТ ОТ ПРЕДСЕДАТЕЛЯ НА СИК /ПРИ</a:t>
            </a:r>
            <a:endParaRPr sz="18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680" spc="10" dirty="0">
                <a:latin typeface="Arial"/>
                <a:cs typeface="Arial"/>
              </a:rPr>
              <a:t>ОТСЪСТВИЕ ОТ ЗАМЕСТНИК–ПРЕДСЕДАТЕЛЯ ИЛИ СЕКРЕТАРЯ/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130675" y="3805021"/>
            <a:ext cx="7798673" cy="8032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8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680" spc="10" dirty="0">
                <a:latin typeface="Arial"/>
                <a:cs typeface="Arial"/>
              </a:rPr>
              <a:t>ПРОВЕРЕТЕ  ВПИСАНИЯ  ФАБРИЧЕН НОМЕР НА ПРОТОКОЛА НА</a:t>
            </a:r>
            <a:endParaRPr sz="16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740" spc="10" dirty="0">
                <a:latin typeface="Arial"/>
                <a:cs typeface="Arial"/>
              </a:rPr>
              <a:t>СИК / ПРЕДАВА СЕ В ЗАПЕЧАТАН ПЛИК, КОЙТО ПОЗВОЛЯВА ДА СЕ</a:t>
            </a:r>
            <a:endParaRPr sz="17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lang="bg-BG" sz="1800" spc="10" dirty="0">
                <a:latin typeface="Arial"/>
                <a:cs typeface="Arial"/>
              </a:rPr>
              <a:t>      </a:t>
            </a:r>
            <a:r>
              <a:rPr sz="1800" spc="10" dirty="0">
                <a:latin typeface="Arial"/>
                <a:cs typeface="Arial"/>
              </a:rPr>
              <a:t>ВИДИ ФАБРИЧНИЯТ НОМЕР/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4130675" y="4672558"/>
            <a:ext cx="7542046" cy="54612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5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650" spc="10" dirty="0">
                <a:latin typeface="Arial"/>
                <a:cs typeface="Arial"/>
              </a:rPr>
              <a:t>ПРОВЕРЕТЕ ВПИСАНИТЕ НОМЕРА НА БЮЛЕТИНИТЕ ПО КОЧАНИ</a:t>
            </a:r>
            <a:endParaRPr sz="16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В ПРОТОКОЛА ЗА ПРЕДАВАНЕ НА МАТЕРИАЛИТЕ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4130675" y="5294350"/>
            <a:ext cx="7329635" cy="82176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800" b="1" spc="10" dirty="0">
                <a:latin typeface="Arial"/>
                <a:cs typeface="Arial"/>
              </a:rPr>
              <a:t>ПЕЧАТЪТ НА СИК СЕ ПРЕДАВА В ЗАПЕЧАТАН ПЛИК </a:t>
            </a:r>
            <a:r>
              <a:rPr sz="1800" spc="10" dirty="0">
                <a:latin typeface="Arial"/>
                <a:cs typeface="Arial"/>
              </a:rPr>
              <a:t>И СЕ</a:t>
            </a:r>
            <a:endParaRPr sz="18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740" spc="10" dirty="0">
                <a:latin typeface="Arial"/>
                <a:cs typeface="Arial"/>
              </a:rPr>
              <a:t>ПОДПИСВА ОТ ПРЕДСЕДАТЕЛЯ НА СИК, член </a:t>
            </a:r>
            <a:r>
              <a:rPr sz="1740" spc="10" dirty="0" err="1">
                <a:latin typeface="Arial"/>
                <a:cs typeface="Arial"/>
              </a:rPr>
              <a:t>на</a:t>
            </a:r>
            <a:r>
              <a:rPr sz="1740" spc="10" dirty="0">
                <a:latin typeface="Arial"/>
                <a:cs typeface="Arial"/>
              </a:rPr>
              <a:t> </a:t>
            </a:r>
            <a:r>
              <a:rPr lang="bg-BG" sz="1740" spc="10" dirty="0">
                <a:latin typeface="Arial"/>
                <a:cs typeface="Arial"/>
              </a:rPr>
              <a:t>Р</a:t>
            </a:r>
            <a:r>
              <a:rPr sz="1740" spc="10" dirty="0">
                <a:latin typeface="Arial"/>
                <a:cs typeface="Arial"/>
              </a:rPr>
              <a:t>ИК и  лице от</a:t>
            </a:r>
            <a:endParaRPr sz="17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общинската администрация. </a:t>
            </a:r>
            <a:r>
              <a:rPr sz="1800" b="1" spc="10" dirty="0">
                <a:latin typeface="Arial"/>
                <a:cs typeface="Arial"/>
              </a:rPr>
              <a:t>ОТВАРЯ СЕ В НАЧАЛОТО НА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4485767" y="6035268"/>
            <a:ext cx="1919097" cy="3042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ИЗБОРНИЯ ДЕН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61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472928"/>
            <a:ext cx="4913279" cy="3387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10" b="1" spc="10" dirty="0">
                <a:latin typeface="Arial"/>
                <a:cs typeface="Arial"/>
              </a:rPr>
              <a:t>ГЛАСЪТ Е НЕДЕЙСТВИТЕЛЕН, КОГАТО:</a:t>
            </a:r>
            <a:endParaRPr sz="19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130675" y="880846"/>
            <a:ext cx="5129859" cy="2992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800" spc="10" dirty="0">
                <a:latin typeface="Arial"/>
                <a:cs typeface="Arial"/>
              </a:rPr>
              <a:t>бюлетината не е по установения образец;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130675" y="1254481"/>
            <a:ext cx="7139483" cy="54612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800" spc="10" dirty="0">
                <a:latin typeface="Arial"/>
                <a:cs typeface="Arial"/>
              </a:rPr>
              <a:t>на гърба на бюлетината не се съдържат два броя печати на</a:t>
            </a:r>
            <a:endParaRPr sz="180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съответната СИК;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130675" y="1874748"/>
            <a:ext cx="7513012" cy="54612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800" spc="10" dirty="0">
                <a:latin typeface="Arial"/>
                <a:cs typeface="Arial"/>
              </a:rPr>
              <a:t>в бюлетината има вписани символи, като букви, цифри и други</a:t>
            </a:r>
            <a:endParaRPr sz="180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знаци;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130675" y="2496794"/>
            <a:ext cx="7426585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800" spc="10" dirty="0">
                <a:latin typeface="Arial"/>
                <a:cs typeface="Arial"/>
              </a:rPr>
              <a:t>върху квадратче или кръгче в бюлетината знакът „Х“ или „V“ не е</a:t>
            </a:r>
            <a:endParaRPr sz="18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отбелязан с </a:t>
            </a:r>
            <a:r>
              <a:rPr sz="1800" spc="10" dirty="0" err="1">
                <a:latin typeface="Arial"/>
                <a:cs typeface="Arial"/>
              </a:rPr>
              <a:t>химикал</a:t>
            </a:r>
            <a:r>
              <a:rPr lang="bg-BG" sz="1800" spc="10" dirty="0">
                <a:latin typeface="Arial"/>
                <a:cs typeface="Arial"/>
              </a:rPr>
              <a:t>ка</a:t>
            </a:r>
            <a:r>
              <a:rPr sz="1800" spc="10" dirty="0">
                <a:latin typeface="Arial"/>
                <a:cs typeface="Arial"/>
              </a:rPr>
              <a:t>, </a:t>
            </a:r>
            <a:r>
              <a:rPr sz="1800" spc="10" dirty="0" err="1">
                <a:latin typeface="Arial"/>
                <a:cs typeface="Arial"/>
              </a:rPr>
              <a:t>пишещ</a:t>
            </a:r>
            <a:r>
              <a:rPr lang="bg-BG" sz="1800" spc="10" dirty="0">
                <a:latin typeface="Arial"/>
                <a:cs typeface="Arial"/>
              </a:rPr>
              <a:t>а</a:t>
            </a:r>
            <a:r>
              <a:rPr sz="1800" spc="10" dirty="0">
                <a:latin typeface="Arial"/>
                <a:cs typeface="Arial"/>
              </a:rPr>
              <a:t> със син цвят;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130675" y="3117062"/>
            <a:ext cx="7434175" cy="54612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7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770" spc="10" dirty="0">
                <a:latin typeface="Arial"/>
                <a:cs typeface="Arial"/>
              </a:rPr>
              <a:t>вотът на избирателя е отбелязан със знак, различен от „Х“ или</a:t>
            </a:r>
            <a:endParaRPr sz="170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„V“;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130675" y="3737711"/>
            <a:ext cx="7277377" cy="8309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800" spc="10" dirty="0">
                <a:latin typeface="Arial"/>
                <a:cs typeface="Arial"/>
              </a:rPr>
              <a:t>върху бюлетината има отбелязване в повече от едно квадратче</a:t>
            </a:r>
            <a:endParaRPr sz="18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– на партия, коалиция, независим кандидат, или в квадратчето</a:t>
            </a:r>
            <a:endParaRPr sz="18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lang="bg-BG" sz="1800" spc="10" dirty="0">
                <a:latin typeface="Arial"/>
                <a:cs typeface="Arial"/>
              </a:rPr>
              <a:t>     </a:t>
            </a:r>
            <a:r>
              <a:rPr sz="1800" spc="10" dirty="0">
                <a:latin typeface="Arial"/>
                <a:cs typeface="Arial"/>
              </a:rPr>
              <a:t>“Не подкрепям </a:t>
            </a:r>
            <a:r>
              <a:rPr sz="1800" spc="10" dirty="0" err="1">
                <a:latin typeface="Arial"/>
                <a:cs typeface="Arial"/>
              </a:rPr>
              <a:t>никого</a:t>
            </a:r>
            <a:r>
              <a:rPr sz="1800" spc="10" dirty="0">
                <a:latin typeface="Arial"/>
                <a:cs typeface="Arial"/>
              </a:rPr>
              <a:t>”;</a:t>
            </a:r>
            <a:r>
              <a:rPr lang="bg-BG" sz="1800" spc="10" dirty="0">
                <a:latin typeface="Arial"/>
                <a:cs typeface="Arial"/>
              </a:rPr>
              <a:t>  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130675" y="4606391"/>
            <a:ext cx="7606892" cy="79326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4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740" spc="10" dirty="0">
                <a:latin typeface="Arial"/>
                <a:cs typeface="Arial"/>
              </a:rPr>
              <a:t>знакът „Х“ или „V“ засяга повече от едно квадратче за гласуване,</a:t>
            </a:r>
            <a:endParaRPr sz="170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така че не може да се определи еднозначно вотът на</a:t>
            </a:r>
            <a:endParaRPr sz="180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избирателя;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4130675" y="5473827"/>
            <a:ext cx="6952714" cy="54612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800" spc="10" dirty="0">
                <a:latin typeface="Arial"/>
                <a:cs typeface="Arial"/>
              </a:rPr>
              <a:t>в бюлетината не е отбелязан вотът на избирателя (празна</a:t>
            </a:r>
            <a:endParaRPr sz="180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бюлетина).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63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777728"/>
            <a:ext cx="5910439" cy="3387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Важно е да се знае относно преброяване на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130675" y="1051731"/>
            <a:ext cx="7440691" cy="39918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предпочитанията (преференциите):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97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970" spc="10" dirty="0">
                <a:latin typeface="Arial"/>
                <a:cs typeface="Arial"/>
              </a:rPr>
              <a:t>липсата на отбелязано предпочитание (преференция) не</a:t>
            </a:r>
            <a:endParaRPr sz="19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прави гласа недействителен. Такъв глас се брои (отчита)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lang="bg-BG" sz="2000" spc="10" dirty="0">
                <a:latin typeface="Arial"/>
                <a:cs typeface="Arial"/>
              </a:rPr>
              <a:t>     </a:t>
            </a:r>
            <a:r>
              <a:rPr sz="2000" spc="10" dirty="0" err="1">
                <a:latin typeface="Arial"/>
                <a:cs typeface="Arial"/>
              </a:rPr>
              <a:t>само</a:t>
            </a:r>
            <a:r>
              <a:rPr sz="2000" spc="10" dirty="0">
                <a:latin typeface="Arial"/>
                <a:cs typeface="Arial"/>
              </a:rPr>
              <a:t> за партията</a:t>
            </a:r>
            <a:r>
              <a:rPr lang="bg-BG" sz="2000" spc="10" dirty="0">
                <a:latin typeface="Arial"/>
                <a:cs typeface="Arial"/>
              </a:rPr>
              <a:t> или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10" dirty="0" err="1">
                <a:latin typeface="Arial"/>
                <a:cs typeface="Arial"/>
              </a:rPr>
              <a:t>коалицията</a:t>
            </a:r>
            <a:r>
              <a:rPr sz="2000" spc="10" dirty="0">
                <a:latin typeface="Arial"/>
                <a:cs typeface="Arial"/>
              </a:rPr>
              <a:t>;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2000" spc="10" dirty="0">
                <a:latin typeface="Arial"/>
                <a:cs typeface="Arial"/>
              </a:rPr>
              <a:t>предпочитанието (преференцията) не се брои (отчита),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когато има отбелязване със знак „Х“ или „V“ с </a:t>
            </a:r>
            <a:r>
              <a:rPr sz="2000" spc="10" dirty="0" err="1">
                <a:latin typeface="Arial"/>
                <a:cs typeface="Arial"/>
              </a:rPr>
              <a:t>химикал</a:t>
            </a:r>
            <a:r>
              <a:rPr lang="bg-BG" sz="2000" spc="10" dirty="0">
                <a:latin typeface="Arial"/>
                <a:cs typeface="Arial"/>
              </a:rPr>
              <a:t>ка</a:t>
            </a:r>
            <a:r>
              <a:rPr sz="2000" spc="10" dirty="0">
                <a:latin typeface="Arial"/>
                <a:cs typeface="Arial"/>
              </a:rPr>
              <a:t>,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 err="1">
                <a:latin typeface="Arial"/>
                <a:cs typeface="Arial"/>
              </a:rPr>
              <a:t>пишещ</a:t>
            </a:r>
            <a:r>
              <a:rPr lang="bg-BG" sz="2000" spc="10" dirty="0">
                <a:latin typeface="Arial"/>
                <a:cs typeface="Arial"/>
              </a:rPr>
              <a:t>а</a:t>
            </a:r>
            <a:r>
              <a:rPr sz="2000" spc="10" dirty="0">
                <a:latin typeface="Arial"/>
                <a:cs typeface="Arial"/>
              </a:rPr>
              <a:t> със син цвят, в повече от едно кръгче. Приема се,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че няма предпочитание и гласът се брои само за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lang="bg-BG" sz="2000" spc="10" dirty="0">
                <a:latin typeface="Arial"/>
                <a:cs typeface="Arial"/>
              </a:rPr>
              <a:t>п</a:t>
            </a:r>
            <a:r>
              <a:rPr sz="2000" spc="10" dirty="0" err="1">
                <a:latin typeface="Arial"/>
                <a:cs typeface="Arial"/>
              </a:rPr>
              <a:t>артията</a:t>
            </a:r>
            <a:r>
              <a:rPr lang="bg-BG" sz="2000" spc="10" dirty="0">
                <a:latin typeface="Arial"/>
                <a:cs typeface="Arial"/>
              </a:rPr>
              <a:t> или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10" dirty="0" err="1">
                <a:latin typeface="Arial"/>
                <a:cs typeface="Arial"/>
              </a:rPr>
              <a:t>коалицията</a:t>
            </a:r>
            <a:r>
              <a:rPr sz="2000" spc="10" dirty="0">
                <a:latin typeface="Arial"/>
                <a:cs typeface="Arial"/>
              </a:rPr>
              <a:t>;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97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970" spc="10" dirty="0">
                <a:latin typeface="Arial"/>
                <a:cs typeface="Arial"/>
              </a:rPr>
              <a:t>отбелязването на предпочитание (преференция), когато е</a:t>
            </a:r>
            <a:endParaRPr sz="19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гласувано за независим кандидат, не опорочава вота на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избирателя. Гласът е действителен и се брои за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независимия кандидат.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090" y="15982"/>
            <a:ext cx="12192000" cy="6857999"/>
          </a:xfrm>
          <a:prstGeom prst="rect">
            <a:avLst/>
          </a:prstGeom>
        </p:spPr>
      </p:pic>
      <p:pic>
        <p:nvPicPr>
          <p:cNvPr id="6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574084"/>
            <a:ext cx="6915246" cy="3391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2000" b="1" spc="10" dirty="0">
                <a:latin typeface="Arial"/>
                <a:cs typeface="Arial"/>
              </a:rPr>
              <a:t>В Методическите указания на ЦИК е описано по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485767" y="848975"/>
            <a:ext cx="6331220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какъв </a:t>
            </a:r>
            <a:r>
              <a:rPr sz="2000" b="1" spc="10" dirty="0" err="1">
                <a:latin typeface="Arial"/>
                <a:cs typeface="Arial"/>
              </a:rPr>
              <a:t>начин</a:t>
            </a:r>
            <a:r>
              <a:rPr sz="2000" b="1" spc="10" dirty="0">
                <a:latin typeface="Arial"/>
                <a:cs typeface="Arial"/>
              </a:rPr>
              <a:t> СИК следва да преброи бюлетините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485766" y="1123296"/>
            <a:ext cx="6611861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/гласовете/ за партии, </a:t>
            </a:r>
            <a:r>
              <a:rPr sz="2000" b="1" spc="10" dirty="0" err="1">
                <a:latin typeface="Arial"/>
                <a:cs typeface="Arial"/>
              </a:rPr>
              <a:t>коалиции</a:t>
            </a:r>
            <a:r>
              <a:rPr sz="2000" b="1" spc="10" dirty="0">
                <a:latin typeface="Arial"/>
                <a:cs typeface="Arial"/>
              </a:rPr>
              <a:t> и</a:t>
            </a:r>
            <a:r>
              <a:rPr lang="bg-BG" sz="2000" b="1" spc="10" dirty="0">
                <a:latin typeface="Arial"/>
                <a:cs typeface="Arial"/>
              </a:rPr>
              <a:t> независими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485767" y="1397616"/>
            <a:ext cx="6560154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кандидати, като важно е </a:t>
            </a:r>
            <a:r>
              <a:rPr sz="2000" b="1" spc="10" dirty="0" err="1">
                <a:latin typeface="Arial"/>
                <a:cs typeface="Arial"/>
              </a:rPr>
              <a:t>да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10" dirty="0" err="1">
                <a:latin typeface="Arial"/>
                <a:cs typeface="Arial"/>
              </a:rPr>
              <a:t>преброите</a:t>
            </a:r>
            <a:r>
              <a:rPr lang="bg-BG" sz="2000" b="1" spc="10" dirty="0">
                <a:latin typeface="Arial"/>
                <a:cs typeface="Arial"/>
              </a:rPr>
              <a:t> всяка една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453655" y="1671935"/>
            <a:ext cx="6106033" cy="3074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 err="1">
                <a:latin typeface="Arial"/>
                <a:cs typeface="Arial"/>
              </a:rPr>
              <a:t>бюлетина</a:t>
            </a:r>
            <a:r>
              <a:rPr sz="2000" b="1" spc="10" dirty="0">
                <a:latin typeface="Arial"/>
                <a:cs typeface="Arial"/>
              </a:rPr>
              <a:t>/глас/ и </a:t>
            </a:r>
            <a:r>
              <a:rPr sz="2000" b="1" spc="10" dirty="0" err="1">
                <a:latin typeface="Arial"/>
                <a:cs typeface="Arial"/>
              </a:rPr>
              <a:t>установите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10" dirty="0" err="1">
                <a:latin typeface="Arial"/>
                <a:cs typeface="Arial"/>
              </a:rPr>
              <a:t>правилно</a:t>
            </a:r>
            <a:r>
              <a:rPr lang="bg-BG" sz="2000" b="1" spc="10" dirty="0">
                <a:latin typeface="Arial"/>
                <a:cs typeface="Arial"/>
              </a:rPr>
              <a:t> нейната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485767" y="1945938"/>
            <a:ext cx="5189369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 err="1">
                <a:latin typeface="Arial"/>
                <a:cs typeface="Arial"/>
              </a:rPr>
              <a:t>действителност</a:t>
            </a:r>
            <a:r>
              <a:rPr sz="2000" b="1" spc="10" dirty="0">
                <a:latin typeface="Arial"/>
                <a:cs typeface="Arial"/>
              </a:rPr>
              <a:t> или недействителност.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130675" y="2347448"/>
            <a:ext cx="6631512" cy="3387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2000" b="1" spc="10" dirty="0">
                <a:latin typeface="Arial"/>
                <a:cs typeface="Arial"/>
              </a:rPr>
              <a:t>След като попълните данните с резултатите в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485767" y="2621768"/>
            <a:ext cx="5578900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черновата </a:t>
            </a:r>
            <a:r>
              <a:rPr sz="2000" b="1" spc="10" dirty="0" err="1">
                <a:latin typeface="Arial"/>
                <a:cs typeface="Arial"/>
              </a:rPr>
              <a:t>на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10" dirty="0" err="1">
                <a:latin typeface="Arial"/>
                <a:cs typeface="Arial"/>
              </a:rPr>
              <a:t>протокол</a:t>
            </a:r>
            <a:r>
              <a:rPr lang="bg-BG" sz="2000" b="1" spc="10" dirty="0">
                <a:latin typeface="Arial"/>
                <a:cs typeface="Arial"/>
              </a:rPr>
              <a:t>а</a:t>
            </a:r>
            <a:r>
              <a:rPr sz="2000" b="1" spc="10" dirty="0">
                <a:latin typeface="Arial"/>
                <a:cs typeface="Arial"/>
              </a:rPr>
              <a:t> и проверите, че са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4485767" y="2896088"/>
            <a:ext cx="6450740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изпълнени вписаните контроли, </a:t>
            </a:r>
            <a:r>
              <a:rPr sz="2000" b="1" spc="10" dirty="0" err="1">
                <a:latin typeface="Arial"/>
                <a:cs typeface="Arial"/>
              </a:rPr>
              <a:t>тогава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lang="bg-BG" sz="2000" b="1" spc="10" dirty="0">
                <a:latin typeface="Arial"/>
                <a:cs typeface="Arial"/>
              </a:rPr>
              <a:t>следва </a:t>
            </a:r>
            <a:r>
              <a:rPr sz="2000" b="1" spc="10" dirty="0" err="1">
                <a:latin typeface="Arial"/>
                <a:cs typeface="Arial"/>
              </a:rPr>
              <a:t>да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4485767" y="3170091"/>
            <a:ext cx="7181388" cy="3391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пристъпите към пренасяне на данните от черновата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4130675" y="3444982"/>
            <a:ext cx="6873741" cy="6155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355091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в </a:t>
            </a:r>
            <a:r>
              <a:rPr lang="bg-BG" sz="2000" b="1" spc="10" dirty="0">
                <a:latin typeface="Arial"/>
                <a:cs typeface="Arial"/>
              </a:rPr>
              <a:t>п</a:t>
            </a:r>
            <a:r>
              <a:rPr sz="2000" b="1" spc="10" dirty="0" err="1">
                <a:latin typeface="Arial"/>
                <a:cs typeface="Arial"/>
              </a:rPr>
              <a:t>ротокола</a:t>
            </a:r>
            <a:r>
              <a:rPr sz="2000" b="1" spc="10" dirty="0">
                <a:latin typeface="Arial"/>
                <a:cs typeface="Arial"/>
              </a:rPr>
              <a:t> на СИК. 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2000" b="1" spc="10" dirty="0">
                <a:latin typeface="Arial"/>
                <a:cs typeface="Arial"/>
              </a:rPr>
              <a:t>Ксерокопирайте черновата – копието се поставя в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4130675" y="4121638"/>
            <a:ext cx="7758534" cy="15388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355091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Плик-2 с книжата, които предавате </a:t>
            </a:r>
            <a:r>
              <a:rPr sz="2000" b="1" spc="10" dirty="0" err="1">
                <a:latin typeface="Arial"/>
                <a:cs typeface="Arial"/>
              </a:rPr>
              <a:t>на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lang="bg-BG" sz="2000" b="1" spc="10" dirty="0">
                <a:latin typeface="Arial"/>
                <a:cs typeface="Arial"/>
              </a:rPr>
              <a:t>РИК</a:t>
            </a:r>
            <a:r>
              <a:rPr sz="2000" b="1" spc="10" dirty="0">
                <a:latin typeface="Arial"/>
                <a:cs typeface="Arial"/>
              </a:rPr>
              <a:t>. 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97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970" b="1" spc="10" dirty="0">
                <a:latin typeface="Arial"/>
                <a:cs typeface="Arial"/>
              </a:rPr>
              <a:t>ВАЖНО</a:t>
            </a:r>
            <a:r>
              <a:rPr lang="bg-BG" sz="1970" b="1" spc="10" dirty="0">
                <a:latin typeface="Arial"/>
                <a:cs typeface="Arial"/>
              </a:rPr>
              <a:t>!</a:t>
            </a:r>
            <a:r>
              <a:rPr sz="1970" b="1" spc="10" dirty="0">
                <a:latin typeface="Arial"/>
                <a:cs typeface="Arial"/>
              </a:rPr>
              <a:t> </a:t>
            </a:r>
            <a:r>
              <a:rPr sz="1970" spc="10" dirty="0">
                <a:latin typeface="Arial"/>
                <a:cs typeface="Arial"/>
              </a:rPr>
              <a:t>СИК разполага само с един </a:t>
            </a:r>
            <a:r>
              <a:rPr sz="1970" spc="10" dirty="0" err="1">
                <a:latin typeface="Arial"/>
                <a:cs typeface="Arial"/>
              </a:rPr>
              <a:t>секционен</a:t>
            </a:r>
            <a:r>
              <a:rPr sz="1970" spc="10" dirty="0">
                <a:latin typeface="Arial"/>
                <a:cs typeface="Arial"/>
              </a:rPr>
              <a:t> </a:t>
            </a:r>
            <a:r>
              <a:rPr sz="1970" spc="10" dirty="0" err="1">
                <a:latin typeface="Arial"/>
                <a:cs typeface="Arial"/>
              </a:rPr>
              <a:t>протокол</a:t>
            </a:r>
            <a:r>
              <a:rPr sz="2000" spc="10" dirty="0">
                <a:latin typeface="Arial"/>
                <a:cs typeface="Arial"/>
              </a:rPr>
              <a:t>,</a:t>
            </a:r>
            <a:endParaRPr lang="bg-BG" sz="2000" spc="1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lang="bg-BG" sz="2000" spc="10" dirty="0">
                <a:latin typeface="Arial"/>
                <a:cs typeface="Arial"/>
              </a:rPr>
              <a:t>     </a:t>
            </a:r>
            <a:r>
              <a:rPr sz="2000" spc="10" dirty="0">
                <a:latin typeface="Arial"/>
                <a:cs typeface="Arial"/>
              </a:rPr>
              <a:t>в който не се допускат грешки при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попълването му. При допуснати грешки СИК получава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друг формуляр </a:t>
            </a:r>
            <a:r>
              <a:rPr sz="2000" spc="10" dirty="0" err="1">
                <a:latin typeface="Arial"/>
                <a:cs typeface="Arial"/>
              </a:rPr>
              <a:t>от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lang="bg-BG" sz="2000" spc="10" dirty="0">
                <a:latin typeface="Arial"/>
                <a:cs typeface="Arial"/>
              </a:rPr>
              <a:t>Р</a:t>
            </a:r>
            <a:r>
              <a:rPr sz="2000" spc="10" dirty="0">
                <a:latin typeface="Arial"/>
                <a:cs typeface="Arial"/>
              </a:rPr>
              <a:t>ИК </a:t>
            </a:r>
            <a:r>
              <a:rPr sz="2000" spc="10" dirty="0" err="1">
                <a:latin typeface="Arial"/>
                <a:cs typeface="Arial"/>
              </a:rPr>
              <a:t>по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10" dirty="0" err="1">
                <a:latin typeface="Arial"/>
                <a:cs typeface="Arial"/>
              </a:rPr>
              <a:t>ред</a:t>
            </a:r>
            <a:r>
              <a:rPr lang="bg-BG" sz="2000" spc="10" dirty="0">
                <a:latin typeface="Arial"/>
                <a:cs typeface="Arial"/>
              </a:rPr>
              <a:t>,</a:t>
            </a:r>
            <a:r>
              <a:rPr sz="2000" spc="10" dirty="0">
                <a:latin typeface="Arial"/>
                <a:cs typeface="Arial"/>
              </a:rPr>
              <a:t> определен с </a:t>
            </a:r>
            <a:r>
              <a:rPr lang="bg-BG" sz="2000" spc="10" dirty="0">
                <a:latin typeface="Arial"/>
                <a:cs typeface="Arial"/>
              </a:rPr>
              <a:t>решение </a:t>
            </a:r>
            <a:r>
              <a:rPr sz="2000" spc="10" dirty="0" err="1">
                <a:latin typeface="Arial"/>
                <a:cs typeface="Arial"/>
              </a:rPr>
              <a:t>на</a:t>
            </a:r>
            <a:r>
              <a:rPr sz="2000" spc="10" dirty="0">
                <a:latin typeface="Arial"/>
                <a:cs typeface="Arial"/>
              </a:rPr>
              <a:t> ЦИК.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67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636702"/>
            <a:ext cx="7206083" cy="7270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30B2C2"/>
                </a:solidFill>
                <a:latin typeface="Arial"/>
                <a:cs typeface="Arial"/>
              </a:rPr>
              <a:t>ОПАКОВАНЕ НА БЮЛЕТИНИТЕ И ДРУГИТЕ</a:t>
            </a:r>
            <a:endParaRPr sz="24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30B2C2"/>
                </a:solidFill>
                <a:latin typeface="Arial"/>
                <a:cs typeface="Arial"/>
              </a:rPr>
              <a:t>ИЗБОРНИ КНИЖА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130675" y="1816080"/>
            <a:ext cx="6750569" cy="3387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Пликове с изборни книжа, които не се поставят в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130675" y="2090083"/>
            <a:ext cx="2569022" cy="74026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чувала /торбата/!!!</a:t>
            </a:r>
            <a:endParaRPr sz="2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А. </a:t>
            </a:r>
            <a:r>
              <a:rPr sz="2000" spc="10" dirty="0">
                <a:latin typeface="Arial"/>
                <a:cs typeface="Arial"/>
              </a:rPr>
              <a:t>В плик с надпис</a:t>
            </a:r>
            <a:endParaRPr sz="20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478524" y="2775077"/>
            <a:ext cx="5033772" cy="12192"/>
          </a:xfrm>
          <a:custGeom>
            <a:avLst/>
            <a:gdLst/>
            <a:ahLst/>
            <a:cxnLst/>
            <a:rect l="l" t="t" r="r" b="b"/>
            <a:pathLst>
              <a:path w="5033772" h="12192">
                <a:moveTo>
                  <a:pt x="0" y="0"/>
                </a:moveTo>
                <a:lnTo>
                  <a:pt x="1677924" y="0"/>
                </a:lnTo>
                <a:lnTo>
                  <a:pt x="3355848" y="0"/>
                </a:lnTo>
                <a:lnTo>
                  <a:pt x="5033772" y="0"/>
                </a:lnTo>
                <a:lnTo>
                  <a:pt x="5033772" y="12192"/>
                </a:lnTo>
                <a:lnTo>
                  <a:pt x="3355848" y="12192"/>
                </a:lnTo>
                <a:lnTo>
                  <a:pt x="167792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ext 1"/>
          <p:cNvSpPr txBox="1"/>
          <p:nvPr/>
        </p:nvSpPr>
        <p:spPr>
          <a:xfrm>
            <a:off x="4130675" y="2491593"/>
            <a:ext cx="7396897" cy="276998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2348738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„Плик № 1-</a:t>
            </a:r>
            <a:r>
              <a:rPr lang="bg-BG" sz="2000" spc="10" dirty="0">
                <a:latin typeface="Arial"/>
                <a:cs typeface="Arial"/>
              </a:rPr>
              <a:t>НС</a:t>
            </a:r>
            <a:r>
              <a:rPr sz="2000" spc="10" dirty="0">
                <a:latin typeface="Arial"/>
                <a:cs typeface="Arial"/>
              </a:rPr>
              <a:t> - Списъци на СИК № ........“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СИК/ПСИК поставят: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1.1. </a:t>
            </a:r>
            <a:r>
              <a:rPr sz="2000" spc="10" dirty="0">
                <a:latin typeface="Arial"/>
                <a:cs typeface="Arial"/>
              </a:rPr>
              <a:t>избирателния </a:t>
            </a:r>
            <a:r>
              <a:rPr sz="2000" spc="10" dirty="0" err="1">
                <a:latin typeface="Arial"/>
                <a:cs typeface="Arial"/>
              </a:rPr>
              <a:t>списък</a:t>
            </a:r>
            <a:r>
              <a:rPr sz="2000" spc="10" dirty="0">
                <a:latin typeface="Arial"/>
                <a:cs typeface="Arial"/>
              </a:rPr>
              <a:t> (</a:t>
            </a:r>
            <a:r>
              <a:rPr lang="bg-BG" sz="2000" spc="10" dirty="0">
                <a:latin typeface="Arial"/>
                <a:cs typeface="Arial"/>
              </a:rPr>
              <a:t>Приложение № 1-НС,</a:t>
            </a:r>
          </a:p>
          <a:p>
            <a:pPr marL="0">
              <a:lnSpc>
                <a:spcPct val="100000"/>
              </a:lnSpc>
            </a:pPr>
            <a:r>
              <a:rPr lang="bg-BG" sz="2000" spc="10" dirty="0">
                <a:latin typeface="Arial"/>
                <a:cs typeface="Arial"/>
              </a:rPr>
              <a:t>Приложение № 2-НС и Приложение № 2-НС</a:t>
            </a:r>
            <a:r>
              <a:rPr sz="2000" spc="10" dirty="0">
                <a:latin typeface="Arial"/>
                <a:cs typeface="Arial"/>
              </a:rPr>
              <a:t> );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1.2. </a:t>
            </a:r>
            <a:r>
              <a:rPr sz="2000" spc="10" dirty="0">
                <a:latin typeface="Arial"/>
                <a:cs typeface="Arial"/>
              </a:rPr>
              <a:t>декларациите (приложения № </a:t>
            </a:r>
            <a:r>
              <a:rPr lang="bg-BG" sz="2000" spc="10" dirty="0">
                <a:latin typeface="Arial"/>
                <a:cs typeface="Arial"/>
              </a:rPr>
              <a:t>17-НС</a:t>
            </a:r>
            <a:r>
              <a:rPr sz="2000" spc="10" dirty="0">
                <a:latin typeface="Arial"/>
                <a:cs typeface="Arial"/>
              </a:rPr>
              <a:t>) и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удостоверенията, приложени към избирателния списък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(приложения № </a:t>
            </a:r>
            <a:r>
              <a:rPr lang="bg-BG" sz="2000" spc="10" dirty="0">
                <a:latin typeface="Arial"/>
                <a:cs typeface="Arial"/>
              </a:rPr>
              <a:t>15-НС, №</a:t>
            </a:r>
            <a:r>
              <a:rPr sz="2000" spc="10" dirty="0">
                <a:latin typeface="Arial"/>
                <a:cs typeface="Arial"/>
              </a:rPr>
              <a:t>16</a:t>
            </a:r>
            <a:r>
              <a:rPr lang="bg-BG" sz="2000" spc="10" dirty="0">
                <a:latin typeface="Arial"/>
                <a:cs typeface="Arial"/>
              </a:rPr>
              <a:t>-НС и №19-НС</a:t>
            </a:r>
            <a:r>
              <a:rPr sz="2000" spc="10" dirty="0">
                <a:latin typeface="Arial"/>
                <a:cs typeface="Arial"/>
              </a:rPr>
              <a:t>);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1.3. </a:t>
            </a:r>
            <a:r>
              <a:rPr sz="2000" spc="10" dirty="0">
                <a:latin typeface="Arial"/>
                <a:cs typeface="Arial"/>
              </a:rPr>
              <a:t>списъка на </a:t>
            </a:r>
            <a:r>
              <a:rPr sz="2000" spc="10" dirty="0" err="1">
                <a:latin typeface="Arial"/>
                <a:cs typeface="Arial"/>
              </a:rPr>
              <a:t>заличените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10" dirty="0" err="1">
                <a:latin typeface="Arial"/>
                <a:cs typeface="Arial"/>
              </a:rPr>
              <a:t>лица</a:t>
            </a:r>
            <a:r>
              <a:rPr lang="bg-BG" sz="2000" spc="10" dirty="0">
                <a:latin typeface="Arial"/>
                <a:cs typeface="Arial"/>
              </a:rPr>
              <a:t> (Приложение № 7-НС)</a:t>
            </a:r>
            <a:r>
              <a:rPr sz="2000" spc="10" dirty="0">
                <a:latin typeface="Arial"/>
                <a:cs typeface="Arial"/>
              </a:rPr>
              <a:t>;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1.4. </a:t>
            </a:r>
            <a:r>
              <a:rPr sz="2000" spc="10" dirty="0">
                <a:latin typeface="Arial"/>
                <a:cs typeface="Arial"/>
              </a:rPr>
              <a:t>списъка за допълнително вписване на придружителите.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69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1501882"/>
            <a:ext cx="2335016" cy="3387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Б. </a:t>
            </a:r>
            <a:r>
              <a:rPr sz="2000" spc="10" dirty="0">
                <a:latin typeface="Arial"/>
                <a:cs typeface="Arial"/>
              </a:rPr>
              <a:t>В плик с надпис</a:t>
            </a:r>
            <a:endParaRPr sz="20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464808" y="1785620"/>
            <a:ext cx="5149596" cy="12192"/>
          </a:xfrm>
          <a:custGeom>
            <a:avLst/>
            <a:gdLst/>
            <a:ahLst/>
            <a:cxnLst/>
            <a:rect l="l" t="t" r="r" b="b"/>
            <a:pathLst>
              <a:path w="5149596" h="12192">
                <a:moveTo>
                  <a:pt x="0" y="0"/>
                </a:moveTo>
                <a:lnTo>
                  <a:pt x="1716532" y="0"/>
                </a:lnTo>
                <a:lnTo>
                  <a:pt x="3433064" y="0"/>
                </a:lnTo>
                <a:lnTo>
                  <a:pt x="5149596" y="0"/>
                </a:lnTo>
                <a:lnTo>
                  <a:pt x="5149596" y="12192"/>
                </a:lnTo>
                <a:lnTo>
                  <a:pt x="3433064" y="12192"/>
                </a:lnTo>
                <a:lnTo>
                  <a:pt x="171653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4130675" y="1501882"/>
            <a:ext cx="7587398" cy="30777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233502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„Плик № 2-</a:t>
            </a:r>
            <a:r>
              <a:rPr lang="bg-BG" sz="2000" spc="10" dirty="0">
                <a:latin typeface="Arial"/>
                <a:cs typeface="Arial"/>
              </a:rPr>
              <a:t>НС</a:t>
            </a:r>
            <a:r>
              <a:rPr sz="2000" spc="10" dirty="0">
                <a:latin typeface="Arial"/>
                <a:cs typeface="Arial"/>
              </a:rPr>
              <a:t> - Протоколи на СИК № ……“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СИК/ПСИК поставят: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2.1. </a:t>
            </a:r>
            <a:r>
              <a:rPr sz="2000" spc="10" dirty="0">
                <a:latin typeface="Arial"/>
                <a:cs typeface="Arial"/>
              </a:rPr>
              <a:t>попълнения и подписан протокол на СИК/ПСИК ;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2.2. </a:t>
            </a:r>
            <a:r>
              <a:rPr sz="2000" spc="10" dirty="0">
                <a:latin typeface="Arial"/>
                <a:cs typeface="Arial"/>
              </a:rPr>
              <a:t>протокола за предаване и приемане на изборните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книжа и материали;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2.3. </a:t>
            </a:r>
            <a:r>
              <a:rPr sz="2000" spc="10" dirty="0">
                <a:latin typeface="Arial"/>
                <a:cs typeface="Arial"/>
              </a:rPr>
              <a:t>протокола за предаване на сгрешен формуляр и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приемане на нов формуляр на протокол на СИК/ПСИК, ако е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съставен такъв при сгрешен протокол;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2.4. </a:t>
            </a:r>
            <a:r>
              <a:rPr sz="2000" spc="10" dirty="0">
                <a:latin typeface="Arial"/>
                <a:cs typeface="Arial"/>
              </a:rPr>
              <a:t>протокола с решението на СИК/ПСИК при оспорване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действителността или недействителността на някой глас;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1" y="13823"/>
            <a:ext cx="12192000" cy="6857999"/>
          </a:xfrm>
          <a:prstGeom prst="rect">
            <a:avLst/>
          </a:prstGeom>
        </p:spPr>
      </p:pic>
      <p:pic>
        <p:nvPicPr>
          <p:cNvPr id="71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1816080"/>
            <a:ext cx="7411644" cy="12311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2.5. </a:t>
            </a:r>
            <a:r>
              <a:rPr sz="2000" spc="10" dirty="0">
                <a:latin typeface="Arial"/>
                <a:cs typeface="Arial"/>
              </a:rPr>
              <a:t>особеното мнение на член на СИК/ПСИК, който не е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съгласен с отразените в протокола резултати от гласуването;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2.6. </a:t>
            </a:r>
            <a:r>
              <a:rPr sz="2000" spc="10" dirty="0">
                <a:latin typeface="Arial"/>
                <a:cs typeface="Arial"/>
              </a:rPr>
              <a:t>ксерокопия </a:t>
            </a:r>
            <a:r>
              <a:rPr sz="2000" spc="10" dirty="0" err="1">
                <a:latin typeface="Arial"/>
                <a:cs typeface="Arial"/>
              </a:rPr>
              <a:t>на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10" dirty="0" err="1">
                <a:latin typeface="Arial"/>
                <a:cs typeface="Arial"/>
              </a:rPr>
              <a:t>чернов</a:t>
            </a:r>
            <a:r>
              <a:rPr lang="bg-BG" sz="2000" spc="10" dirty="0">
                <a:latin typeface="Arial"/>
                <a:cs typeface="Arial"/>
              </a:rPr>
              <a:t>ата </a:t>
            </a:r>
            <a:r>
              <a:rPr sz="2000" spc="10" dirty="0" err="1">
                <a:latin typeface="Arial"/>
                <a:cs typeface="Arial"/>
              </a:rPr>
              <a:t>на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10" dirty="0" err="1">
                <a:latin typeface="Arial"/>
                <a:cs typeface="Arial"/>
              </a:rPr>
              <a:t>протокол</a:t>
            </a:r>
            <a:r>
              <a:rPr lang="bg-BG" sz="2000" spc="10" dirty="0">
                <a:latin typeface="Arial"/>
                <a:cs typeface="Arial"/>
              </a:rPr>
              <a:t>а</a:t>
            </a:r>
            <a:r>
              <a:rPr sz="2000" spc="10" dirty="0">
                <a:latin typeface="Arial"/>
                <a:cs typeface="Arial"/>
              </a:rPr>
              <a:t> на СИК.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Пликовете № 1 и № 2 се подписват и подпечатват с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130675" y="3167932"/>
            <a:ext cx="7407411" cy="3391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печата на СИК от членовете на СИК преди поставяне в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130675" y="3442823"/>
            <a:ext cx="7209958" cy="3387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тях на списъците и протоколите. Върху пликовете се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130675" y="3717143"/>
            <a:ext cx="6070829" cy="92333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изписва пълният 9-цифрен номер на </a:t>
            </a:r>
            <a:r>
              <a:rPr sz="2000" b="1" spc="10" dirty="0" err="1">
                <a:latin typeface="Arial"/>
                <a:cs typeface="Arial"/>
              </a:rPr>
              <a:t>секцията</a:t>
            </a:r>
            <a:r>
              <a:rPr sz="2000" b="1" spc="10" dirty="0">
                <a:latin typeface="Arial"/>
                <a:cs typeface="Arial"/>
              </a:rPr>
              <a:t>.</a:t>
            </a:r>
            <a:endParaRPr lang="bg-BG" sz="2000" b="1" spc="10" dirty="0">
              <a:latin typeface="Arial"/>
              <a:cs typeface="Arial"/>
            </a:endParaRPr>
          </a:p>
          <a:p>
            <a:endParaRPr lang="ru-RU" sz="2000" b="1" spc="1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73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046167" y="685800"/>
            <a:ext cx="7832725" cy="52322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 Изборни книжа и материали, които се поставят в чувала</a:t>
            </a:r>
            <a:endParaRPr sz="2000" b="1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/торбата/ в отделни пакети и надписани, както следва:</a:t>
            </a:r>
            <a:endParaRPr sz="2000" b="1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o   </a:t>
            </a:r>
            <a:r>
              <a:rPr sz="2000" spc="10" dirty="0">
                <a:latin typeface="Arial"/>
                <a:cs typeface="Arial"/>
              </a:rPr>
              <a:t>пакет с надпис „Неизползвани бюлетини“;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o   </a:t>
            </a:r>
            <a:r>
              <a:rPr sz="2000" spc="10" dirty="0">
                <a:latin typeface="Arial"/>
                <a:cs typeface="Arial"/>
              </a:rPr>
              <a:t>пакет с </a:t>
            </a:r>
            <a:r>
              <a:rPr sz="2000" spc="10" dirty="0" err="1">
                <a:latin typeface="Arial"/>
                <a:cs typeface="Arial"/>
              </a:rPr>
              <a:t>надпис</a:t>
            </a:r>
            <a:r>
              <a:rPr sz="2000" spc="10" dirty="0">
                <a:latin typeface="Arial"/>
                <a:cs typeface="Arial"/>
              </a:rPr>
              <a:t> „</a:t>
            </a:r>
            <a:r>
              <a:rPr lang="bg-BG" sz="2000" spc="10" dirty="0">
                <a:latin typeface="Arial"/>
                <a:cs typeface="Arial"/>
              </a:rPr>
              <a:t>Бюлетини по т. 3 от протокола на СИК/ПСИК</a:t>
            </a:r>
            <a:r>
              <a:rPr sz="2000" spc="10" dirty="0">
                <a:latin typeface="Arial"/>
                <a:cs typeface="Arial"/>
              </a:rPr>
              <a:t>“;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o   </a:t>
            </a:r>
            <a:r>
              <a:rPr sz="2000" spc="10" dirty="0">
                <a:latin typeface="Arial"/>
                <a:cs typeface="Arial"/>
              </a:rPr>
              <a:t>пакет с </a:t>
            </a:r>
            <a:r>
              <a:rPr sz="2000" spc="10" dirty="0" err="1">
                <a:latin typeface="Arial"/>
                <a:cs typeface="Arial"/>
              </a:rPr>
              <a:t>надпис</a:t>
            </a:r>
            <a:r>
              <a:rPr sz="2000" spc="10" dirty="0">
                <a:latin typeface="Arial"/>
                <a:cs typeface="Arial"/>
              </a:rPr>
              <a:t> „</a:t>
            </a:r>
            <a:r>
              <a:rPr lang="bg-BG" sz="2000" spc="10" dirty="0">
                <a:latin typeface="Arial"/>
                <a:cs typeface="Arial"/>
              </a:rPr>
              <a:t>Б</a:t>
            </a:r>
            <a:r>
              <a:rPr sz="2000" spc="10" dirty="0" err="1">
                <a:latin typeface="Arial"/>
                <a:cs typeface="Arial"/>
              </a:rPr>
              <a:t>юлетини</a:t>
            </a:r>
            <a:r>
              <a:rPr lang="bg-BG" sz="2000" spc="10" dirty="0">
                <a:latin typeface="Arial"/>
                <a:cs typeface="Arial"/>
              </a:rPr>
              <a:t> с недействителни гласове</a:t>
            </a:r>
            <a:r>
              <a:rPr sz="2000" spc="10" dirty="0">
                <a:latin typeface="Arial"/>
                <a:cs typeface="Arial"/>
              </a:rPr>
              <a:t>“;</a:t>
            </a:r>
            <a:endParaRPr sz="2000" dirty="0">
              <a:latin typeface="Arial"/>
              <a:cs typeface="Arial"/>
            </a:endParaRPr>
          </a:p>
          <a:p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o </a:t>
            </a:r>
            <a:r>
              <a:rPr lang="bg-BG" sz="2000" spc="10" dirty="0">
                <a:solidFill>
                  <a:srgbClr val="30B2C2"/>
                </a:solidFill>
                <a:latin typeface="Arial"/>
                <a:cs typeface="Arial"/>
              </a:rPr>
              <a:t>  </a:t>
            </a:r>
            <a:r>
              <a:rPr lang="ru-RU" sz="2000" spc="10" dirty="0">
                <a:latin typeface="Arial"/>
                <a:cs typeface="Arial"/>
              </a:rPr>
              <a:t>пакет с надпис „Действителни бюлетини за кандидатски</a:t>
            </a:r>
            <a:endParaRPr lang="ru-RU"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lang="ru-RU" sz="2000" spc="10" dirty="0" err="1">
                <a:latin typeface="Arial"/>
                <a:cs typeface="Arial"/>
              </a:rPr>
              <a:t>листи</a:t>
            </a:r>
            <a:r>
              <a:rPr lang="ru-RU" sz="2000" spc="10" dirty="0">
                <a:latin typeface="Arial"/>
                <a:cs typeface="Arial"/>
              </a:rPr>
              <a:t>“;</a:t>
            </a:r>
            <a:endParaRPr lang="ru-RU"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lang="en-US" sz="2000" spc="10" dirty="0">
                <a:solidFill>
                  <a:srgbClr val="30B2C2"/>
                </a:solidFill>
                <a:latin typeface="Arial"/>
                <a:cs typeface="Arial"/>
              </a:rPr>
              <a:t>o </a:t>
            </a:r>
            <a:r>
              <a:rPr lang="ru-RU" sz="2000" spc="10" dirty="0">
                <a:latin typeface="Arial"/>
                <a:cs typeface="Arial"/>
              </a:rPr>
              <a:t>пакет с надпис „Действителни бюлетини „Не подкрепям никого“;</a:t>
            </a:r>
            <a:endParaRPr lang="ru-RU" sz="2000" dirty="0">
              <a:latin typeface="Arial"/>
              <a:cs typeface="Arial"/>
            </a:endParaRPr>
          </a:p>
          <a:p>
            <a:r>
              <a:rPr lang="ru-RU" sz="2000" spc="10" dirty="0">
                <a:solidFill>
                  <a:srgbClr val="30B2C2"/>
                </a:solidFill>
                <a:latin typeface="Arial"/>
                <a:cs typeface="Arial"/>
              </a:rPr>
              <a:t>o   </a:t>
            </a:r>
            <a:r>
              <a:rPr lang="ru-RU" sz="2000" spc="10" dirty="0">
                <a:latin typeface="Arial"/>
                <a:cs typeface="Arial"/>
              </a:rPr>
              <a:t>черновата на протокола на СИК;</a:t>
            </a:r>
            <a:endParaRPr lang="ru-RU" sz="2000" dirty="0">
              <a:latin typeface="Arial"/>
              <a:cs typeface="Arial"/>
            </a:endParaRPr>
          </a:p>
          <a:p>
            <a:r>
              <a:rPr lang="ru-RU" sz="2000" spc="10" dirty="0">
                <a:solidFill>
                  <a:srgbClr val="30B2C2"/>
                </a:solidFill>
                <a:latin typeface="Arial"/>
                <a:cs typeface="Arial"/>
              </a:rPr>
              <a:t>o   </a:t>
            </a:r>
            <a:r>
              <a:rPr lang="ru-RU" sz="2000" spc="10" dirty="0">
                <a:latin typeface="Arial"/>
                <a:cs typeface="Arial"/>
              </a:rPr>
              <a:t>бланките – чернови за отразяване на предпочитанията</a:t>
            </a:r>
            <a:endParaRPr lang="ru-RU"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lang="ru-RU" sz="2000" spc="10" dirty="0">
                <a:latin typeface="Arial"/>
                <a:cs typeface="Arial"/>
              </a:rPr>
              <a:t>(преференциите);</a:t>
            </a:r>
            <a:endParaRPr lang="ru-RU" sz="2000" dirty="0">
              <a:latin typeface="Arial"/>
              <a:cs typeface="Arial"/>
            </a:endParaRPr>
          </a:p>
          <a:p>
            <a:r>
              <a:rPr lang="ru-RU" sz="2000" spc="10" dirty="0">
                <a:solidFill>
                  <a:srgbClr val="30B2C2"/>
                </a:solidFill>
                <a:latin typeface="Arial"/>
                <a:cs typeface="Arial"/>
              </a:rPr>
              <a:t>o   </a:t>
            </a:r>
            <a:r>
              <a:rPr lang="ru-RU" sz="2000" spc="10" dirty="0">
                <a:latin typeface="Arial"/>
                <a:cs typeface="Arial"/>
              </a:rPr>
              <a:t>пакет с надпис „Кочани от бюлетините“, с които е</a:t>
            </a:r>
            <a:endParaRPr lang="ru-RU"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lang="ru-RU" sz="2000" spc="10" dirty="0">
                <a:latin typeface="Arial"/>
                <a:cs typeface="Arial"/>
              </a:rPr>
              <a:t>гласувано;</a:t>
            </a:r>
            <a:endParaRPr lang="ru-RU" sz="2000" dirty="0">
              <a:latin typeface="Arial"/>
              <a:cs typeface="Arial"/>
            </a:endParaRPr>
          </a:p>
          <a:p>
            <a:r>
              <a:rPr lang="ru-RU" sz="2000" spc="10" dirty="0">
                <a:solidFill>
                  <a:srgbClr val="30B2C2"/>
                </a:solidFill>
                <a:latin typeface="Arial"/>
                <a:cs typeface="Arial"/>
              </a:rPr>
              <a:t>o   </a:t>
            </a:r>
            <a:r>
              <a:rPr lang="ru-RU" sz="2000" spc="10" dirty="0">
                <a:latin typeface="Arial"/>
                <a:cs typeface="Arial"/>
              </a:rPr>
              <a:t>опаковани в плик отрязъци с номерата на бюлетините;</a:t>
            </a:r>
            <a:endParaRPr lang="ru-RU" sz="2000" dirty="0">
              <a:latin typeface="Arial"/>
              <a:cs typeface="Arial"/>
            </a:endParaRPr>
          </a:p>
          <a:p>
            <a:endParaRPr lang="ru-RU"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942828"/>
            <a:ext cx="7348422" cy="30777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 err="1">
                <a:latin typeface="Arial"/>
                <a:cs typeface="Arial"/>
              </a:rPr>
              <a:t>Изборни</a:t>
            </a:r>
            <a:r>
              <a:rPr sz="2000" b="1" spc="10" dirty="0">
                <a:latin typeface="Arial"/>
                <a:cs typeface="Arial"/>
              </a:rPr>
              <a:t> книжа и материали, които се поставят в чувала</a:t>
            </a:r>
            <a:endParaRPr sz="2000" b="1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/торбата/ в отделни пакети и надписани, както следва:</a:t>
            </a:r>
            <a:endParaRPr sz="2000" b="1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o   </a:t>
            </a:r>
            <a:r>
              <a:rPr sz="2000" spc="10" dirty="0">
                <a:latin typeface="Arial"/>
                <a:cs typeface="Arial"/>
              </a:rPr>
              <a:t>протокола за маркиране на печата на СИК/ПСИК;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o   </a:t>
            </a:r>
            <a:r>
              <a:rPr sz="2000" spc="10" dirty="0">
                <a:latin typeface="Arial"/>
                <a:cs typeface="Arial"/>
              </a:rPr>
              <a:t>приемо-предавателния протокол за избирателния списък;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o   </a:t>
            </a:r>
            <a:r>
              <a:rPr sz="2000" spc="10" dirty="0">
                <a:latin typeface="Arial"/>
                <a:cs typeface="Arial"/>
              </a:rPr>
              <a:t>списъка на лицата, получили копие от протоколите на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СИК/ПСИК;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o   </a:t>
            </a:r>
            <a:r>
              <a:rPr sz="2000" spc="10" dirty="0">
                <a:latin typeface="Arial"/>
                <a:cs typeface="Arial"/>
              </a:rPr>
              <a:t>постъпилите жалби и сигнали и протоколите с решенията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по тях;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o   </a:t>
            </a:r>
            <a:r>
              <a:rPr sz="2000" spc="10" dirty="0">
                <a:latin typeface="Arial"/>
                <a:cs typeface="Arial"/>
              </a:rPr>
              <a:t>неизползвани образци на декларации;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o   </a:t>
            </a:r>
            <a:r>
              <a:rPr sz="2000" spc="10" dirty="0">
                <a:latin typeface="Arial"/>
                <a:cs typeface="Arial"/>
              </a:rPr>
              <a:t>печатът на СИК/ПСИК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130675" y="4067346"/>
            <a:ext cx="359394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o   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09" y="-15241"/>
            <a:ext cx="12192000" cy="6857999"/>
          </a:xfrm>
          <a:prstGeom prst="rect">
            <a:avLst/>
          </a:prstGeom>
        </p:spPr>
      </p:pic>
      <p:pic>
        <p:nvPicPr>
          <p:cNvPr id="79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570732"/>
            <a:ext cx="6407652" cy="8617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solidFill>
                  <a:srgbClr val="30B2C2"/>
                </a:solidFill>
                <a:latin typeface="Arial"/>
                <a:cs typeface="Arial"/>
              </a:rPr>
              <a:t>ТРАНСПОРТИРАНЕ НА ИЗБОРНИТЕ</a:t>
            </a:r>
            <a:endParaRPr sz="28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800" b="1" spc="10" dirty="0">
                <a:solidFill>
                  <a:srgbClr val="30B2C2"/>
                </a:solidFill>
                <a:latin typeface="Arial"/>
                <a:cs typeface="Arial"/>
              </a:rPr>
              <a:t>КНИЖА И МАТЕРИАЛИ ДО </a:t>
            </a:r>
            <a:r>
              <a:rPr lang="bg-BG" sz="2800" b="1" spc="10" dirty="0">
                <a:solidFill>
                  <a:srgbClr val="30B2C2"/>
                </a:solidFill>
                <a:latin typeface="Arial"/>
                <a:cs typeface="Arial"/>
              </a:rPr>
              <a:t>Р</a:t>
            </a:r>
            <a:r>
              <a:rPr sz="2800" b="1" spc="10" dirty="0">
                <a:solidFill>
                  <a:srgbClr val="30B2C2"/>
                </a:solidFill>
                <a:latin typeface="Arial"/>
                <a:cs typeface="Arial"/>
              </a:rPr>
              <a:t>ИК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130675" y="1821663"/>
            <a:ext cx="6078324" cy="3042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800" b="1" spc="10" dirty="0">
                <a:latin typeface="Arial"/>
                <a:cs typeface="Arial"/>
              </a:rPr>
              <a:t>Забранява се на членовете на СИК да пренасят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485767" y="2068234"/>
            <a:ext cx="6484188" cy="3046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протоколите, бюлетините, изборните книжа и други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485767" y="2315819"/>
            <a:ext cx="7040197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материали по домовете си или на други места освен в </a:t>
            </a:r>
            <a:r>
              <a:rPr lang="bg-BG" sz="1800" b="1" spc="10" dirty="0">
                <a:latin typeface="Arial"/>
                <a:cs typeface="Arial"/>
              </a:rPr>
              <a:t>РИК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485767" y="2562707"/>
            <a:ext cx="1560684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и в </a:t>
            </a:r>
            <a:r>
              <a:rPr sz="1800" b="1" spc="10" dirty="0" err="1">
                <a:latin typeface="Arial"/>
                <a:cs typeface="Arial"/>
              </a:rPr>
              <a:t>общината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130675" y="2937611"/>
            <a:ext cx="7665672" cy="3042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800" b="1" spc="10" dirty="0">
                <a:latin typeface="Arial"/>
                <a:cs typeface="Arial"/>
              </a:rPr>
              <a:t>Председателят или заместник-председателят, секретарят и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485767" y="3184499"/>
            <a:ext cx="7018396" cy="19389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един член на СИК/ПСИК, предложени от различни партии</a:t>
            </a:r>
            <a:endParaRPr sz="18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или коалиции</a:t>
            </a:r>
            <a:r>
              <a:rPr sz="1800" spc="10" dirty="0">
                <a:latin typeface="Arial"/>
                <a:cs typeface="Arial"/>
              </a:rPr>
              <a:t>, предават </a:t>
            </a:r>
            <a:r>
              <a:rPr sz="1800" spc="10" dirty="0" err="1">
                <a:latin typeface="Arial"/>
                <a:cs typeface="Arial"/>
              </a:rPr>
              <a:t>на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lang="bg-BG" sz="1800" spc="10" dirty="0">
                <a:latin typeface="Arial"/>
                <a:cs typeface="Arial"/>
              </a:rPr>
              <a:t>Р</a:t>
            </a:r>
            <a:r>
              <a:rPr sz="1800" spc="10" dirty="0">
                <a:latin typeface="Arial"/>
                <a:cs typeface="Arial"/>
              </a:rPr>
              <a:t>ИК, съответно на общинската</a:t>
            </a:r>
            <a:endParaRPr sz="18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администрация чувала с бюлетините, пликовете с протоколите</a:t>
            </a:r>
            <a:endParaRPr sz="18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на СИК, избирателния списък и другите изборни книжа. Книжата</a:t>
            </a:r>
            <a:endParaRPr sz="18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и материалите се транспортират от секцията (изборното</a:t>
            </a:r>
            <a:endParaRPr sz="18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помещение) </a:t>
            </a:r>
            <a:r>
              <a:rPr sz="1800" spc="10" dirty="0" err="1">
                <a:latin typeface="Arial"/>
                <a:cs typeface="Arial"/>
              </a:rPr>
              <a:t>до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lang="bg-BG" sz="1800" spc="10" dirty="0">
                <a:latin typeface="Arial"/>
                <a:cs typeface="Arial"/>
              </a:rPr>
              <a:t>Р</a:t>
            </a:r>
            <a:r>
              <a:rPr sz="1800" spc="10" dirty="0">
                <a:latin typeface="Arial"/>
                <a:cs typeface="Arial"/>
              </a:rPr>
              <a:t>ИК и общината със специално организиран</a:t>
            </a:r>
            <a:endParaRPr sz="18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транспорт.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130675" y="5039842"/>
            <a:ext cx="7438126" cy="8309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800" spc="10" dirty="0">
                <a:latin typeface="Arial"/>
                <a:cs typeface="Arial"/>
              </a:rPr>
              <a:t>Секционният протокол се предава </a:t>
            </a:r>
            <a:r>
              <a:rPr sz="1800" spc="10" dirty="0" err="1">
                <a:latin typeface="Arial"/>
                <a:cs typeface="Arial"/>
              </a:rPr>
              <a:t>на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lang="bg-BG" sz="1800" spc="10" dirty="0">
                <a:latin typeface="Arial"/>
                <a:cs typeface="Arial"/>
              </a:rPr>
              <a:t>РИК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НЕРАЗПЛАСТЕН</a:t>
            </a:r>
            <a:r>
              <a:rPr sz="1800" spc="10" dirty="0">
                <a:latin typeface="Arial"/>
                <a:cs typeface="Arial"/>
              </a:rPr>
              <a:t>.</a:t>
            </a:r>
            <a:endParaRPr sz="18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Представителите на СИК проследяват точността на въвеждане</a:t>
            </a:r>
            <a:endParaRPr sz="18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на данните от протоколите в Изчислителния пункт (ИП) </a:t>
            </a:r>
            <a:r>
              <a:rPr sz="1800" spc="10" dirty="0" err="1">
                <a:latin typeface="Arial"/>
                <a:cs typeface="Arial"/>
              </a:rPr>
              <a:t>на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lang="bg-BG" sz="1800" spc="10" dirty="0">
                <a:latin typeface="Arial"/>
                <a:cs typeface="Arial"/>
              </a:rPr>
              <a:t>РИК</a:t>
            </a:r>
            <a:r>
              <a:rPr sz="1800" spc="10" dirty="0">
                <a:latin typeface="Arial"/>
                <a:cs typeface="Arial"/>
              </a:rPr>
              <a:t>.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81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2676482"/>
            <a:ext cx="5512136" cy="6758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000" b="1" spc="10" dirty="0">
                <a:latin typeface="Arial"/>
                <a:cs typeface="Arial"/>
              </a:rPr>
              <a:t>БЛАГОДАРИМ ВИ ЗА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130675" y="3225692"/>
            <a:ext cx="4031009" cy="6754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000" b="1" spc="10" dirty="0">
                <a:latin typeface="Arial"/>
                <a:cs typeface="Arial"/>
              </a:rPr>
              <a:t>ВНИМАНИЕТО!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8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570732"/>
            <a:ext cx="6064262" cy="84752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solidFill>
                  <a:srgbClr val="30B2C2"/>
                </a:solidFill>
                <a:latin typeface="Arial"/>
                <a:cs typeface="Arial"/>
              </a:rPr>
              <a:t>ПОДГОТОВКА НА ИЗБОРНОТО</a:t>
            </a:r>
            <a:endParaRPr sz="2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800" b="1" spc="10" dirty="0">
                <a:solidFill>
                  <a:srgbClr val="30B2C2"/>
                </a:solidFill>
                <a:latin typeface="Arial"/>
                <a:cs typeface="Arial"/>
              </a:rPr>
              <a:t>ПОМЕЩЕНИЕ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130675" y="1816080"/>
            <a:ext cx="7315016" cy="184665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2000" b="1" spc="10" dirty="0">
                <a:latin typeface="Arial"/>
                <a:cs typeface="Arial"/>
              </a:rPr>
              <a:t>ПОМЕЩЕНИЕТО СЕ ОБОРУДВА ОТ ОБЩИНСКАТА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АДМИНИСТРАЦИЯ </a:t>
            </a:r>
            <a:r>
              <a:rPr sz="2000" spc="10" dirty="0">
                <a:latin typeface="Arial"/>
                <a:cs typeface="Arial"/>
              </a:rPr>
              <a:t>– осигурява се достатъчно място за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работа на СИК, присъствие на наблюдатели, застъпници,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представители на политически партии, </a:t>
            </a:r>
            <a:r>
              <a:rPr sz="2000" spc="10" dirty="0" err="1">
                <a:latin typeface="Arial"/>
                <a:cs typeface="Arial"/>
              </a:rPr>
              <a:t>коалиции</a:t>
            </a:r>
            <a:r>
              <a:rPr lang="bg-BG" sz="2000" spc="10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и </a:t>
            </a:r>
            <a:endParaRPr lang="bg-BG" sz="2000" spc="1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 err="1">
                <a:latin typeface="Arial"/>
                <a:cs typeface="Arial"/>
              </a:rPr>
              <a:t>инициативни</a:t>
            </a:r>
            <a:r>
              <a:rPr sz="2000" spc="10" dirty="0">
                <a:latin typeface="Arial"/>
                <a:cs typeface="Arial"/>
              </a:rPr>
              <a:t> комитети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2000" b="1" spc="10" dirty="0">
                <a:latin typeface="Arial"/>
                <a:cs typeface="Arial"/>
              </a:rPr>
              <a:t>В КАБИНАТА ЗА ГЛАСУВАНЕ СЕ ПОСТАВЯТ: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87875" y="3658717"/>
            <a:ext cx="7131504" cy="276998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o  </a:t>
            </a:r>
            <a:r>
              <a:rPr sz="1800" spc="10" dirty="0">
                <a:latin typeface="Arial"/>
                <a:cs typeface="Arial"/>
              </a:rPr>
              <a:t>табло, на което с големи букви е указано, че избирателят</a:t>
            </a:r>
            <a:endParaRPr sz="1800" dirty="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може да изрази своя вот само със знак „Х“ или „V“, поставени с</a:t>
            </a:r>
            <a:endParaRPr sz="18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lang="bg-BG" sz="1800" spc="10" dirty="0">
                <a:latin typeface="Arial"/>
                <a:cs typeface="Arial"/>
              </a:rPr>
              <a:t>    </a:t>
            </a:r>
            <a:r>
              <a:rPr sz="1800" spc="10" dirty="0" err="1">
                <a:latin typeface="Arial"/>
                <a:cs typeface="Arial"/>
              </a:rPr>
              <a:t>химикал</a:t>
            </a:r>
            <a:r>
              <a:rPr lang="bg-BG" sz="1800" spc="10" dirty="0">
                <a:latin typeface="Arial"/>
                <a:cs typeface="Arial"/>
              </a:rPr>
              <a:t>ка</a:t>
            </a:r>
            <a:r>
              <a:rPr sz="1800" spc="10" dirty="0">
                <a:latin typeface="Arial"/>
                <a:cs typeface="Arial"/>
              </a:rPr>
              <a:t>, </a:t>
            </a:r>
            <a:r>
              <a:rPr sz="1800" spc="10" dirty="0" err="1">
                <a:latin typeface="Arial"/>
                <a:cs typeface="Arial"/>
              </a:rPr>
              <a:t>пишещ</a:t>
            </a:r>
            <a:r>
              <a:rPr lang="bg-BG" sz="1800" spc="10" dirty="0">
                <a:latin typeface="Arial"/>
                <a:cs typeface="Arial"/>
              </a:rPr>
              <a:t>а</a:t>
            </a:r>
            <a:r>
              <a:rPr sz="1800" spc="10" dirty="0">
                <a:latin typeface="Arial"/>
                <a:cs typeface="Arial"/>
              </a:rPr>
              <a:t> със </a:t>
            </a:r>
            <a:r>
              <a:rPr sz="1800" spc="10" dirty="0" err="1">
                <a:latin typeface="Arial"/>
                <a:cs typeface="Arial"/>
              </a:rPr>
              <a:t>син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10" dirty="0" err="1">
                <a:latin typeface="Arial"/>
                <a:cs typeface="Arial"/>
              </a:rPr>
              <a:t>цвят</a:t>
            </a:r>
            <a:endParaRPr sz="18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o  </a:t>
            </a:r>
            <a:r>
              <a:rPr sz="1800" spc="10" dirty="0" err="1">
                <a:latin typeface="Arial"/>
                <a:cs typeface="Arial"/>
              </a:rPr>
              <a:t>указание</a:t>
            </a:r>
            <a:r>
              <a:rPr lang="bg-BG" spc="10" dirty="0">
                <a:latin typeface="Arial"/>
                <a:cs typeface="Arial"/>
              </a:rPr>
              <a:t>, че избирателят мож</a:t>
            </a:r>
            <a:r>
              <a:rPr sz="1800" spc="10" dirty="0">
                <a:latin typeface="Arial"/>
                <a:cs typeface="Arial"/>
              </a:rPr>
              <a:t>е </a:t>
            </a:r>
            <a:r>
              <a:rPr lang="bg-BG" sz="1800" spc="10" dirty="0">
                <a:latin typeface="Arial"/>
                <a:cs typeface="Arial"/>
              </a:rPr>
              <a:t>да постави в кръгчето с номер,</a:t>
            </a:r>
          </a:p>
          <a:p>
            <a:pPr marL="0">
              <a:lnSpc>
                <a:spcPct val="100000"/>
              </a:lnSpc>
            </a:pPr>
            <a:r>
              <a:rPr lang="bg-BG" sz="1800" spc="10" dirty="0">
                <a:latin typeface="Arial"/>
                <a:cs typeface="Arial"/>
              </a:rPr>
              <a:t>    с който е регистриран избраният от него кандидат,</a:t>
            </a:r>
          </a:p>
          <a:p>
            <a:pPr marL="0">
              <a:lnSpc>
                <a:spcPct val="100000"/>
              </a:lnSpc>
            </a:pPr>
            <a:r>
              <a:rPr lang="bg-BG" sz="1800" spc="10" dirty="0">
                <a:latin typeface="Arial"/>
                <a:cs typeface="Arial"/>
              </a:rPr>
              <a:t>    </a:t>
            </a:r>
            <a:r>
              <a:rPr sz="1800" spc="10" dirty="0" err="1">
                <a:latin typeface="Arial"/>
                <a:cs typeface="Arial"/>
              </a:rPr>
              <a:t>знак</a:t>
            </a:r>
            <a:r>
              <a:rPr sz="1800" spc="10" dirty="0">
                <a:latin typeface="Arial"/>
                <a:cs typeface="Arial"/>
              </a:rPr>
              <a:t> „Х“ или „V“</a:t>
            </a:r>
            <a:r>
              <a:rPr lang="bg-BG" sz="1800" spc="10" dirty="0">
                <a:latin typeface="Arial"/>
                <a:cs typeface="Arial"/>
              </a:rPr>
              <a:t>, който показва неговото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10" dirty="0" err="1">
                <a:latin typeface="Arial"/>
                <a:cs typeface="Arial"/>
              </a:rPr>
              <a:t>предпочитание</a:t>
            </a:r>
            <a:r>
              <a:rPr lang="bg-BG" sz="1800" spc="10" dirty="0">
                <a:latin typeface="Arial"/>
                <a:cs typeface="Arial"/>
              </a:rPr>
              <a:t> </a:t>
            </a:r>
          </a:p>
          <a:p>
            <a:pPr marL="0">
              <a:lnSpc>
                <a:spcPct val="100000"/>
              </a:lnSpc>
            </a:pPr>
            <a:r>
              <a:rPr lang="bg-BG" spc="10" dirty="0">
                <a:latin typeface="Arial"/>
                <a:cs typeface="Arial"/>
              </a:rPr>
              <a:t>    </a:t>
            </a:r>
            <a:r>
              <a:rPr sz="1800" spc="10" dirty="0">
                <a:latin typeface="Arial"/>
                <a:cs typeface="Arial"/>
              </a:rPr>
              <a:t>/</a:t>
            </a:r>
            <a:r>
              <a:rPr sz="1800" spc="10" dirty="0" err="1">
                <a:latin typeface="Arial"/>
                <a:cs typeface="Arial"/>
              </a:rPr>
              <a:t>преференция</a:t>
            </a:r>
            <a:r>
              <a:rPr sz="1800" spc="10" dirty="0">
                <a:latin typeface="Arial"/>
                <a:cs typeface="Arial"/>
              </a:rPr>
              <a:t>/</a:t>
            </a:r>
            <a:endParaRPr sz="18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o  </a:t>
            </a:r>
            <a:r>
              <a:rPr sz="1800" spc="10" dirty="0">
                <a:latin typeface="Arial"/>
                <a:cs typeface="Arial"/>
              </a:rPr>
              <a:t>табло, на което са изписани имената и </a:t>
            </a:r>
            <a:r>
              <a:rPr sz="1800" spc="10" dirty="0" err="1">
                <a:latin typeface="Arial"/>
                <a:cs typeface="Arial"/>
              </a:rPr>
              <a:t>номерата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lang="bg-BG" sz="1800" spc="10" dirty="0">
                <a:latin typeface="Arial"/>
                <a:cs typeface="Arial"/>
              </a:rPr>
              <a:t>в кръгче </a:t>
            </a:r>
            <a:r>
              <a:rPr sz="1800" spc="10" dirty="0" err="1">
                <a:latin typeface="Arial"/>
                <a:cs typeface="Arial"/>
              </a:rPr>
              <a:t>на</a:t>
            </a:r>
            <a:endParaRPr sz="1800" dirty="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</a:pPr>
            <a:r>
              <a:rPr lang="bg-BG" sz="1800" spc="10" dirty="0">
                <a:latin typeface="Arial"/>
                <a:cs typeface="Arial"/>
              </a:rPr>
              <a:t> </a:t>
            </a:r>
            <a:r>
              <a:rPr sz="1800" spc="10" dirty="0" err="1">
                <a:latin typeface="Arial"/>
                <a:cs typeface="Arial"/>
              </a:rPr>
              <a:t>кандидатите</a:t>
            </a:r>
            <a:r>
              <a:rPr sz="1800" spc="10" dirty="0">
                <a:latin typeface="Arial"/>
                <a:cs typeface="Arial"/>
              </a:rPr>
              <a:t> по кандидатски листи</a:t>
            </a:r>
            <a:endParaRPr sz="18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30B2C2"/>
                </a:solidFill>
                <a:latin typeface="Arial"/>
                <a:cs typeface="Arial"/>
              </a:rPr>
              <a:t>o  </a:t>
            </a:r>
            <a:r>
              <a:rPr lang="bg-BG" sz="1800" spc="10" dirty="0">
                <a:solidFill>
                  <a:srgbClr val="30B2C2"/>
                </a:solidFill>
                <a:latin typeface="Arial"/>
                <a:cs typeface="Arial"/>
              </a:rPr>
              <a:t> </a:t>
            </a:r>
            <a:r>
              <a:rPr sz="1800" spc="10" dirty="0" err="1">
                <a:latin typeface="Arial"/>
                <a:cs typeface="Arial"/>
              </a:rPr>
              <a:t>химикал</a:t>
            </a:r>
            <a:r>
              <a:rPr lang="bg-BG" sz="1800" spc="10" dirty="0">
                <a:latin typeface="Arial"/>
                <a:cs typeface="Arial"/>
              </a:rPr>
              <a:t>ка</a:t>
            </a:r>
            <a:r>
              <a:rPr sz="1800" spc="10" dirty="0">
                <a:latin typeface="Arial"/>
                <a:cs typeface="Arial"/>
              </a:rPr>
              <a:t>, </a:t>
            </a:r>
            <a:r>
              <a:rPr sz="1800" spc="10" dirty="0" err="1">
                <a:latin typeface="Arial"/>
                <a:cs typeface="Arial"/>
              </a:rPr>
              <a:t>пишещ</a:t>
            </a:r>
            <a:r>
              <a:rPr lang="bg-BG" sz="1800" spc="10" dirty="0">
                <a:latin typeface="Arial"/>
                <a:cs typeface="Arial"/>
              </a:rPr>
              <a:t>а</a:t>
            </a:r>
            <a:r>
              <a:rPr sz="1800" spc="10" dirty="0">
                <a:latin typeface="Arial"/>
                <a:cs typeface="Arial"/>
              </a:rPr>
              <a:t> със син цвят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" y="10885"/>
            <a:ext cx="12192000" cy="6857999"/>
          </a:xfrm>
          <a:prstGeom prst="rect">
            <a:avLst/>
          </a:prstGeom>
        </p:spPr>
      </p:pic>
      <p:pic>
        <p:nvPicPr>
          <p:cNvPr id="10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1062335"/>
            <a:ext cx="7625036" cy="12311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Изборното помещение следва да е </a:t>
            </a:r>
            <a:r>
              <a:rPr lang="bg-BG" sz="2000" spc="10" dirty="0">
                <a:latin typeface="Arial"/>
                <a:cs typeface="Arial"/>
              </a:rPr>
              <a:t>подготвено </a:t>
            </a:r>
            <a:r>
              <a:rPr sz="2000" spc="10" dirty="0" err="1">
                <a:latin typeface="Arial"/>
                <a:cs typeface="Arial"/>
              </a:rPr>
              <a:t>по</a:t>
            </a:r>
            <a:r>
              <a:rPr sz="2000" spc="10" dirty="0">
                <a:latin typeface="Arial"/>
                <a:cs typeface="Arial"/>
              </a:rPr>
              <a:t> начин,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позволяващ гласуването </a:t>
            </a:r>
            <a:r>
              <a:rPr sz="2000" spc="10" dirty="0" err="1">
                <a:latin typeface="Arial"/>
                <a:cs typeface="Arial"/>
              </a:rPr>
              <a:t>на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lang="bg-BG" sz="2000" spc="10" dirty="0">
                <a:latin typeface="Arial"/>
                <a:cs typeface="Arial"/>
              </a:rPr>
              <a:t>4 април</a:t>
            </a:r>
            <a:r>
              <a:rPr sz="2000" spc="10" dirty="0">
                <a:latin typeface="Arial"/>
                <a:cs typeface="Arial"/>
              </a:rPr>
              <a:t> 20</a:t>
            </a:r>
            <a:r>
              <a:rPr lang="bg-BG" sz="2000" spc="10" dirty="0">
                <a:latin typeface="Arial"/>
                <a:cs typeface="Arial"/>
              </a:rPr>
              <a:t>21</a:t>
            </a:r>
            <a:r>
              <a:rPr sz="2000" spc="10" dirty="0">
                <a:latin typeface="Arial"/>
                <a:cs typeface="Arial"/>
              </a:rPr>
              <a:t> г. да започне с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откриване на изборния ден – 7,00 часа.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АБСОЛЮТНО ЗАБРАНЕНО Е БЮЛЕТИНИ ОТ КОЧАНИТЕ ДА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130675" y="2288012"/>
            <a:ext cx="6883425" cy="3387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b="1" spc="10" dirty="0">
                <a:latin typeface="Arial"/>
                <a:cs typeface="Arial"/>
              </a:rPr>
              <a:t>СЕ ОТКЪСВАТ ПРЕДИ НАЧАЛОТО НА ИЗБОРНИЯ ДЕН,</a:t>
            </a:r>
            <a:endParaRPr sz="19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130675" y="2562332"/>
            <a:ext cx="5378519" cy="3387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b="1" spc="10" dirty="0">
                <a:latin typeface="Arial"/>
                <a:cs typeface="Arial"/>
              </a:rPr>
              <a:t>ВКЛЮЧИТЕЛНО И ЗА ПОДГОТОВКАТА НА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130675" y="2836652"/>
            <a:ext cx="6034897" cy="3387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ИНФОРМАЦИОННО ТАБЛО ПРЕД ИЗБОРНОТО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130675" y="3110655"/>
            <a:ext cx="1754006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ПОМЕЩЕНИЕ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130675" y="3912850"/>
            <a:ext cx="4989892" cy="6109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solidFill>
                  <a:srgbClr val="30B2C2"/>
                </a:solidFill>
                <a:latin typeface="Arial"/>
                <a:cs typeface="Arial"/>
              </a:rPr>
              <a:t>❑</a:t>
            </a:r>
            <a:r>
              <a:rPr sz="1970" spc="10" dirty="0">
                <a:latin typeface="Arial"/>
                <a:cs typeface="Arial"/>
              </a:rPr>
              <a:t>Пред изборното помещение се поставя </a:t>
            </a:r>
            <a:endParaRPr sz="1900" dirty="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ИНФОРМАЦИОН</a:t>
            </a:r>
            <a:r>
              <a:rPr lang="bg-BG" sz="2000" b="1" spc="10" dirty="0">
                <a:latin typeface="Arial"/>
                <a:cs typeface="Arial"/>
              </a:rPr>
              <a:t>Н</a:t>
            </a:r>
            <a:r>
              <a:rPr sz="2000" b="1" spc="10" dirty="0">
                <a:latin typeface="Arial"/>
                <a:cs typeface="Arial"/>
              </a:rPr>
              <a:t>О ТАБЛО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762439"/>
            <a:ext cx="5430460" cy="46379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solidFill>
                  <a:srgbClr val="30B2C2"/>
                </a:solidFill>
                <a:latin typeface="Arial"/>
                <a:cs typeface="Arial"/>
              </a:rPr>
              <a:t>ИНФОРМАЦИОННО ТАБЛО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130675" y="1832768"/>
            <a:ext cx="7647606" cy="6463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370" spc="10" dirty="0" err="1">
                <a:latin typeface="Arial"/>
                <a:cs typeface="Arial"/>
              </a:rPr>
              <a:t>образ</a:t>
            </a:r>
            <a:r>
              <a:rPr lang="bg-BG" sz="1370" spc="10" dirty="0">
                <a:latin typeface="Arial"/>
                <a:cs typeface="Arial"/>
              </a:rPr>
              <a:t>е</a:t>
            </a:r>
            <a:r>
              <a:rPr sz="1370" spc="10" dirty="0">
                <a:latin typeface="Arial"/>
                <a:cs typeface="Arial"/>
              </a:rPr>
              <a:t>ц от </a:t>
            </a:r>
            <a:r>
              <a:rPr sz="1370" spc="10" dirty="0" err="1">
                <a:latin typeface="Arial"/>
                <a:cs typeface="Arial"/>
              </a:rPr>
              <a:t>бюлетин</a:t>
            </a:r>
            <a:r>
              <a:rPr lang="bg-BG" sz="1370" spc="10" dirty="0">
                <a:latin typeface="Arial"/>
                <a:cs typeface="Arial"/>
              </a:rPr>
              <a:t>а</a:t>
            </a:r>
            <a:r>
              <a:rPr sz="1370" spc="10" dirty="0">
                <a:latin typeface="Arial"/>
                <a:cs typeface="Arial"/>
              </a:rPr>
              <a:t>т</a:t>
            </a:r>
            <a:r>
              <a:rPr lang="bg-BG" sz="1370" spc="10" dirty="0">
                <a:latin typeface="Arial"/>
                <a:cs typeface="Arial"/>
              </a:rPr>
              <a:t>а</a:t>
            </a:r>
            <a:r>
              <a:rPr sz="1370" spc="10" dirty="0">
                <a:latin typeface="Arial"/>
                <a:cs typeface="Arial"/>
              </a:rPr>
              <a:t> за </a:t>
            </a:r>
            <a:r>
              <a:rPr sz="1370" spc="10" dirty="0" err="1">
                <a:latin typeface="Arial"/>
                <a:cs typeface="Arial"/>
              </a:rPr>
              <a:t>гласуване</a:t>
            </a:r>
            <a:r>
              <a:rPr sz="1370" spc="10" dirty="0">
                <a:latin typeface="Arial"/>
                <a:cs typeface="Arial"/>
              </a:rPr>
              <a:t> (СИК </a:t>
            </a:r>
            <a:r>
              <a:rPr sz="1370" spc="10" dirty="0" err="1">
                <a:latin typeface="Arial"/>
                <a:cs typeface="Arial"/>
              </a:rPr>
              <a:t>ползва</a:t>
            </a:r>
            <a:r>
              <a:rPr sz="1370" spc="10" dirty="0">
                <a:latin typeface="Arial"/>
                <a:cs typeface="Arial"/>
              </a:rPr>
              <a:t> </a:t>
            </a:r>
            <a:r>
              <a:rPr sz="1370" spc="10" dirty="0" err="1">
                <a:latin typeface="Arial"/>
                <a:cs typeface="Arial"/>
              </a:rPr>
              <a:t>бюлетина</a:t>
            </a:r>
            <a:r>
              <a:rPr lang="bg-BG" sz="1370" spc="10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за </a:t>
            </a:r>
            <a:r>
              <a:rPr sz="1400" spc="10" dirty="0" err="1">
                <a:latin typeface="Arial"/>
                <a:cs typeface="Arial"/>
              </a:rPr>
              <a:t>гласуване</a:t>
            </a:r>
            <a:r>
              <a:rPr sz="1400" spc="10" dirty="0">
                <a:latin typeface="Arial"/>
                <a:cs typeface="Arial"/>
              </a:rPr>
              <a:t>, </a:t>
            </a:r>
            <a:r>
              <a:rPr lang="bg-BG" sz="1400" spc="10" dirty="0">
                <a:latin typeface="Arial"/>
                <a:cs typeface="Arial"/>
              </a:rPr>
              <a:t>като върху</a:t>
            </a:r>
          </a:p>
          <a:p>
            <a:pPr marL="0">
              <a:lnSpc>
                <a:spcPct val="100000"/>
              </a:lnSpc>
            </a:pPr>
            <a:r>
              <a:rPr lang="bg-BG" sz="1400" spc="10" dirty="0">
                <a:latin typeface="Arial"/>
                <a:cs typeface="Arial"/>
              </a:rPr>
              <a:t>     </a:t>
            </a:r>
            <a:r>
              <a:rPr sz="1400" spc="10" dirty="0" err="1">
                <a:latin typeface="Arial"/>
                <a:cs typeface="Arial"/>
              </a:rPr>
              <a:t>лицевата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10" dirty="0" err="1">
                <a:latin typeface="Arial"/>
                <a:cs typeface="Arial"/>
              </a:rPr>
              <a:t>страна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10" dirty="0" err="1">
                <a:latin typeface="Arial"/>
                <a:cs typeface="Arial"/>
              </a:rPr>
              <a:t>изписва</a:t>
            </a:r>
            <a:r>
              <a:rPr lang="bg-BG" sz="1400" spc="10" dirty="0">
                <a:latin typeface="Arial"/>
                <a:cs typeface="Arial"/>
              </a:rPr>
              <a:t> </a:t>
            </a:r>
            <a:r>
              <a:rPr sz="1400" spc="10" dirty="0" err="1">
                <a:latin typeface="Arial"/>
                <a:cs typeface="Arial"/>
              </a:rPr>
              <a:t>текст</a:t>
            </a:r>
            <a:r>
              <a:rPr sz="1400" spc="10" dirty="0">
                <a:latin typeface="Arial"/>
                <a:cs typeface="Arial"/>
              </a:rPr>
              <a:t> „ОБРАЗЕЦ“). </a:t>
            </a:r>
            <a:r>
              <a:rPr sz="1400" b="1" spc="10" dirty="0">
                <a:latin typeface="Arial"/>
                <a:cs typeface="Arial"/>
              </a:rPr>
              <a:t>Образецът се </a:t>
            </a:r>
            <a:r>
              <a:rPr sz="1400" b="1" spc="10" dirty="0" err="1">
                <a:latin typeface="Arial"/>
                <a:cs typeface="Arial"/>
              </a:rPr>
              <a:t>изготвя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lang="bg-BG" sz="1400" b="1" spc="10" dirty="0">
                <a:latin typeface="Arial"/>
                <a:cs typeface="Arial"/>
              </a:rPr>
              <a:t>и поставя на</a:t>
            </a:r>
          </a:p>
          <a:p>
            <a:pPr marL="0">
              <a:lnSpc>
                <a:spcPct val="100000"/>
              </a:lnSpc>
            </a:pPr>
            <a:r>
              <a:rPr lang="bg-BG" sz="1400" b="1" spc="10" dirty="0">
                <a:latin typeface="Arial"/>
                <a:cs typeface="Arial"/>
              </a:rPr>
              <a:t>     </a:t>
            </a:r>
            <a:r>
              <a:rPr sz="1400" b="1" spc="10" dirty="0" err="1">
                <a:latin typeface="Arial"/>
                <a:cs typeface="Arial"/>
              </a:rPr>
              <a:t>таблото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10" dirty="0" err="1">
                <a:latin typeface="Arial"/>
                <a:cs typeface="Arial"/>
              </a:rPr>
              <a:t>при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10" dirty="0" err="1">
                <a:latin typeface="Arial"/>
                <a:cs typeface="Arial"/>
              </a:rPr>
              <a:t>откриването</a:t>
            </a:r>
            <a:r>
              <a:rPr lang="bg-BG" sz="1400" b="1" spc="10" dirty="0">
                <a:latin typeface="Arial"/>
                <a:cs typeface="Arial"/>
              </a:rPr>
              <a:t> на изборния ден;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130675" y="2727737"/>
            <a:ext cx="3241469" cy="2334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400" spc="10" dirty="0">
                <a:latin typeface="Arial"/>
                <a:cs typeface="Arial"/>
              </a:rPr>
              <a:t>всички писмени решения на СИК;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130675" y="3047777"/>
            <a:ext cx="7541902" cy="4254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370" spc="10" dirty="0">
                <a:latin typeface="Arial"/>
                <a:cs typeface="Arial"/>
              </a:rPr>
              <a:t>телефоните за връзка и подаване на сигнали до РУ на МВР и до дежурния районен</a:t>
            </a:r>
            <a:endParaRPr sz="1300" dirty="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прокурор;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130675" y="3558571"/>
            <a:ext cx="2956771" cy="2108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370" spc="10" dirty="0">
                <a:latin typeface="Arial"/>
                <a:cs typeface="Arial"/>
              </a:rPr>
              <a:t>телефон за връзка с </a:t>
            </a:r>
            <a:r>
              <a:rPr lang="bg-BG" sz="1370" spc="10" dirty="0">
                <a:latin typeface="Arial"/>
                <a:cs typeface="Arial"/>
              </a:rPr>
              <a:t>Р</a:t>
            </a:r>
            <a:r>
              <a:rPr sz="1370" spc="10" dirty="0">
                <a:latin typeface="Arial"/>
                <a:cs typeface="Arial"/>
              </a:rPr>
              <a:t>ИК</a:t>
            </a:r>
            <a:r>
              <a:rPr lang="bg-BG" sz="1370" spc="10" dirty="0">
                <a:latin typeface="Arial"/>
                <a:cs typeface="Arial"/>
              </a:rPr>
              <a:t> и РЗИ</a:t>
            </a:r>
            <a:r>
              <a:rPr sz="1370" spc="10" dirty="0">
                <a:latin typeface="Arial"/>
                <a:cs typeface="Arial"/>
              </a:rPr>
              <a:t>;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130675" y="3877087"/>
            <a:ext cx="7505706" cy="4254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370" spc="10" dirty="0">
                <a:latin typeface="Arial"/>
                <a:cs typeface="Arial"/>
              </a:rPr>
              <a:t>табло, в което е указано, че избирателят може да изрази своя вот само със знак „Х“</a:t>
            </a:r>
            <a:endParaRPr sz="1300" dirty="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или „V“, с </a:t>
            </a:r>
            <a:r>
              <a:rPr sz="1400" spc="10" dirty="0" err="1">
                <a:latin typeface="Arial"/>
                <a:cs typeface="Arial"/>
              </a:rPr>
              <a:t>химикал</a:t>
            </a:r>
            <a:r>
              <a:rPr lang="bg-BG" sz="1400" spc="10" dirty="0">
                <a:latin typeface="Arial"/>
                <a:cs typeface="Arial"/>
              </a:rPr>
              <a:t>ка</a:t>
            </a:r>
            <a:r>
              <a:rPr sz="1400" spc="10" dirty="0">
                <a:latin typeface="Arial"/>
                <a:cs typeface="Arial"/>
              </a:rPr>
              <a:t>, </a:t>
            </a:r>
            <a:r>
              <a:rPr sz="1400" spc="10" dirty="0" err="1">
                <a:latin typeface="Arial"/>
                <a:cs typeface="Arial"/>
              </a:rPr>
              <a:t>пишещ</a:t>
            </a:r>
            <a:r>
              <a:rPr lang="bg-BG" sz="1400" spc="10" dirty="0">
                <a:latin typeface="Arial"/>
                <a:cs typeface="Arial"/>
              </a:rPr>
              <a:t>а</a:t>
            </a:r>
            <a:r>
              <a:rPr sz="1400" spc="10" dirty="0">
                <a:latin typeface="Arial"/>
                <a:cs typeface="Arial"/>
              </a:rPr>
              <a:t> със син цвят;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130675" y="4389151"/>
            <a:ext cx="7476983" cy="85715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370" spc="10" dirty="0">
                <a:latin typeface="Arial"/>
                <a:cs typeface="Arial"/>
              </a:rPr>
              <a:t>табло с указание, че избирателят може да постави в кръгчето с номера на избрания</a:t>
            </a:r>
            <a:endParaRPr sz="1300" dirty="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от него кандидат </a:t>
            </a:r>
            <a:r>
              <a:rPr sz="1400" spc="10" dirty="0" err="1">
                <a:latin typeface="Arial"/>
                <a:cs typeface="Arial"/>
              </a:rPr>
              <a:t>за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lang="bg-BG" sz="1400" spc="10" dirty="0">
                <a:latin typeface="Arial"/>
                <a:cs typeface="Arial"/>
              </a:rPr>
              <a:t>народен представител </a:t>
            </a:r>
            <a:r>
              <a:rPr sz="1400" spc="10" dirty="0">
                <a:latin typeface="Arial"/>
                <a:cs typeface="Arial"/>
              </a:rPr>
              <a:t>от избраната от него листа на партия</a:t>
            </a:r>
            <a:r>
              <a:rPr lang="bg-BG" sz="1400" spc="10" dirty="0">
                <a:latin typeface="Arial"/>
                <a:cs typeface="Arial"/>
              </a:rPr>
              <a:t> или</a:t>
            </a:r>
            <a:endParaRPr sz="1400" dirty="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коалиция </a:t>
            </a:r>
            <a:r>
              <a:rPr sz="1400" spc="10" dirty="0" err="1">
                <a:latin typeface="Arial"/>
                <a:cs typeface="Arial"/>
              </a:rPr>
              <a:t>знак</a:t>
            </a:r>
            <a:r>
              <a:rPr sz="1400" spc="10" dirty="0">
                <a:latin typeface="Arial"/>
                <a:cs typeface="Arial"/>
              </a:rPr>
              <a:t> „Х“ или „V“, който показва по </a:t>
            </a:r>
            <a:r>
              <a:rPr sz="1400" spc="10" dirty="0" err="1">
                <a:latin typeface="Arial"/>
                <a:cs typeface="Arial"/>
              </a:rPr>
              <a:t>еднозначен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10" dirty="0" err="1">
                <a:latin typeface="Arial"/>
                <a:cs typeface="Arial"/>
              </a:rPr>
              <a:t>начин</a:t>
            </a:r>
            <a:r>
              <a:rPr lang="bg-BG" sz="1400" spc="10" dirty="0">
                <a:latin typeface="Arial"/>
                <a:cs typeface="Arial"/>
              </a:rPr>
              <a:t> неговото</a:t>
            </a:r>
            <a:endParaRPr sz="1400" dirty="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</a:pPr>
            <a:r>
              <a:rPr sz="1400" spc="10" dirty="0" err="1">
                <a:latin typeface="Arial"/>
                <a:cs typeface="Arial"/>
              </a:rPr>
              <a:t>предпочитание</a:t>
            </a:r>
            <a:r>
              <a:rPr sz="1400" spc="10" dirty="0">
                <a:latin typeface="Arial"/>
                <a:cs typeface="Arial"/>
              </a:rPr>
              <a:t> (преференция) за съответния кандидат;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4130675" y="5284120"/>
            <a:ext cx="7500195" cy="4262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370" spc="10" dirty="0">
                <a:latin typeface="Arial"/>
                <a:cs typeface="Arial"/>
              </a:rPr>
              <a:t>списък с имената и </a:t>
            </a:r>
            <a:r>
              <a:rPr sz="1370" spc="10" dirty="0" err="1">
                <a:latin typeface="Arial"/>
                <a:cs typeface="Arial"/>
              </a:rPr>
              <a:t>номерата</a:t>
            </a:r>
            <a:r>
              <a:rPr sz="1370" spc="10" dirty="0">
                <a:latin typeface="Arial"/>
                <a:cs typeface="Arial"/>
              </a:rPr>
              <a:t> </a:t>
            </a:r>
            <a:r>
              <a:rPr lang="bg-BG" sz="1370" spc="10" dirty="0">
                <a:latin typeface="Arial"/>
                <a:cs typeface="Arial"/>
              </a:rPr>
              <a:t>в кръгче </a:t>
            </a:r>
            <a:r>
              <a:rPr sz="1370" spc="10" dirty="0" err="1">
                <a:latin typeface="Arial"/>
                <a:cs typeface="Arial"/>
              </a:rPr>
              <a:t>на</a:t>
            </a:r>
            <a:r>
              <a:rPr sz="1370" spc="10" dirty="0">
                <a:latin typeface="Arial"/>
                <a:cs typeface="Arial"/>
              </a:rPr>
              <a:t> кандидатите по кандидатски листи по реда на</a:t>
            </a:r>
            <a:endParaRPr sz="1300" dirty="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подреждането им в бюлетината;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4130675" y="5794292"/>
            <a:ext cx="6780708" cy="4260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400" spc="10" dirty="0">
                <a:latin typeface="Arial"/>
                <a:cs typeface="Arial"/>
              </a:rPr>
              <a:t>указателна табела, на която се изписва номерът на секцията и отдолу –</a:t>
            </a:r>
            <a:endParaRPr sz="1400" dirty="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административните адреси от населеното място, които обхваща секцията.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792149"/>
            <a:ext cx="7765331" cy="257609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latin typeface="Arial"/>
                <a:cs typeface="Arial"/>
              </a:rPr>
              <a:t>ВСИЧКИ НЕОБХОДИМИ МАТЕРИАЛИ ЗА</a:t>
            </a:r>
            <a:endParaRPr sz="24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400" spc="10" dirty="0">
                <a:latin typeface="Arial"/>
                <a:cs typeface="Arial"/>
              </a:rPr>
              <a:t>ПОСТАВЯНЕ НА ИНФОРМАЦИОННОТО ТАБЛО СЕ</a:t>
            </a:r>
            <a:endParaRPr sz="24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340" spc="10" dirty="0">
                <a:latin typeface="Arial"/>
                <a:cs typeface="Arial"/>
              </a:rPr>
              <a:t>ПРЕДОСТАВЯТ ОТ </a:t>
            </a:r>
            <a:r>
              <a:rPr lang="bg-BG" sz="2340" spc="10" dirty="0">
                <a:latin typeface="Arial"/>
                <a:cs typeface="Arial"/>
              </a:rPr>
              <a:t>ОБЩИНСКА</a:t>
            </a:r>
            <a:r>
              <a:rPr sz="2340" spc="10" dirty="0">
                <a:latin typeface="Arial"/>
                <a:cs typeface="Arial"/>
              </a:rPr>
              <a:t>ТА АДМИНИСТРАЦИЯ</a:t>
            </a:r>
            <a:endParaRPr sz="23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endParaRPr sz="24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400" spc="10" dirty="0">
                <a:latin typeface="Arial"/>
                <a:cs typeface="Arial"/>
              </a:rPr>
              <a:t>НЕ ЗАБРАВЯЙТЕ</a:t>
            </a:r>
            <a:r>
              <a:rPr lang="bg-BG" sz="2400" spc="10" dirty="0">
                <a:latin typeface="Arial"/>
                <a:cs typeface="Arial"/>
              </a:rPr>
              <a:t>,</a:t>
            </a:r>
            <a:r>
              <a:rPr sz="2400" spc="10" dirty="0">
                <a:latin typeface="Arial"/>
                <a:cs typeface="Arial"/>
              </a:rPr>
              <a:t> СЛЕД КАТО ПОДРЕДИТЕ</a:t>
            </a:r>
            <a:endParaRPr sz="24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400" spc="10" dirty="0">
                <a:latin typeface="Arial"/>
                <a:cs typeface="Arial"/>
              </a:rPr>
              <a:t>ИЗБОРНОТО ПОМЕЩЕНИЕ</a:t>
            </a:r>
            <a:r>
              <a:rPr lang="bg-BG" sz="2400" spc="10" dirty="0">
                <a:latin typeface="Arial"/>
                <a:cs typeface="Arial"/>
              </a:rPr>
              <a:t>,</a:t>
            </a:r>
            <a:r>
              <a:rPr sz="2400" spc="10" dirty="0">
                <a:latin typeface="Arial"/>
                <a:cs typeface="Arial"/>
              </a:rPr>
              <a:t> ДА ГО ЗАПЕЧАТАТ</a:t>
            </a:r>
            <a:r>
              <a:rPr lang="bg-BG" sz="2400" spc="10" dirty="0">
                <a:latin typeface="Arial"/>
                <a:cs typeface="Arial"/>
              </a:rPr>
              <a:t>Е</a:t>
            </a:r>
            <a:r>
              <a:rPr sz="2400" spc="10" dirty="0">
                <a:latin typeface="Arial"/>
                <a:cs typeface="Arial"/>
              </a:rPr>
              <a:t> С</a:t>
            </a:r>
            <a:endParaRPr sz="24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400" spc="10" dirty="0">
                <a:latin typeface="Arial"/>
                <a:cs typeface="Arial"/>
              </a:rPr>
              <a:t>ХАРТИЕНА ЛЕНТА, НА КОЯТО ДА СЕ ПОДПИШЕТЕ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130675" y="4338816"/>
            <a:ext cx="6945099" cy="40609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340" b="1" spc="10" dirty="0">
                <a:latin typeface="Arial"/>
                <a:cs typeface="Arial"/>
              </a:rPr>
              <a:t>/НЕ СЕ ПОДПЕЧАТВА, ПЕЧАТЪТ НА СИК НЕ СЕ</a:t>
            </a:r>
            <a:endParaRPr sz="2300" dirty="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130675" y="4668571"/>
            <a:ext cx="7638594" cy="4056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РАЗПЕЧАТВА ДО НАЧАЛОТО НА ИЗБОРНИЯ ДЕН/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6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762439"/>
            <a:ext cx="5565050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solidFill>
                  <a:srgbClr val="30B2C2"/>
                </a:solidFill>
                <a:latin typeface="Arial"/>
                <a:cs typeface="Arial"/>
              </a:rPr>
              <a:t>ИЗБОРЕН ДЕН </a:t>
            </a:r>
            <a:r>
              <a:rPr lang="bg-BG" sz="2800" b="1" spc="10" dirty="0">
                <a:solidFill>
                  <a:srgbClr val="30B2C2"/>
                </a:solidFill>
                <a:latin typeface="Arial"/>
                <a:cs typeface="Arial"/>
              </a:rPr>
              <a:t>4 АПРИЛ</a:t>
            </a:r>
            <a:r>
              <a:rPr sz="2800" b="1" spc="10" dirty="0">
                <a:solidFill>
                  <a:srgbClr val="30B2C2"/>
                </a:solidFill>
                <a:latin typeface="Arial"/>
                <a:cs typeface="Arial"/>
              </a:rPr>
              <a:t> 20</a:t>
            </a:r>
            <a:r>
              <a:rPr lang="bg-BG" sz="2800" b="1" spc="10" dirty="0">
                <a:solidFill>
                  <a:srgbClr val="30B2C2"/>
                </a:solidFill>
                <a:latin typeface="Arial"/>
                <a:cs typeface="Arial"/>
              </a:rPr>
              <a:t>21</a:t>
            </a:r>
            <a:r>
              <a:rPr sz="2800" b="1" spc="10" dirty="0">
                <a:solidFill>
                  <a:srgbClr val="30B2C2"/>
                </a:solidFill>
                <a:latin typeface="Arial"/>
                <a:cs typeface="Arial"/>
              </a:rPr>
              <a:t> Г.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130675" y="1816080"/>
            <a:ext cx="6038762" cy="7343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2000" spc="10" dirty="0">
                <a:latin typeface="Arial"/>
                <a:cs typeface="Arial"/>
              </a:rPr>
              <a:t>ИЗБОРНИЯТ ДЕН СЕ ОТКРИВА В 7.00 ЧАСА</a:t>
            </a:r>
            <a:endParaRPr sz="2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91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910" spc="10" dirty="0">
                <a:latin typeface="Arial"/>
                <a:cs typeface="Arial"/>
              </a:rPr>
              <a:t>АКО В 7.00 ЧАСА НЕ СА СЕ ЯВИЛИ ПОВЕЧЕ ОТ</a:t>
            </a:r>
            <a:endParaRPr sz="19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485767" y="2491593"/>
            <a:ext cx="5322743" cy="3387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10" spc="10" dirty="0">
                <a:latin typeface="Arial"/>
                <a:cs typeface="Arial"/>
              </a:rPr>
              <a:t>ПОЛОВИНАТА ОТ ЧЛЕНОВЕТЕ НА СИК – </a:t>
            </a:r>
            <a:r>
              <a:rPr sz="1910" b="1" spc="10" dirty="0">
                <a:latin typeface="Arial"/>
                <a:cs typeface="Arial"/>
              </a:rPr>
              <a:t>НЕ</a:t>
            </a:r>
            <a:endParaRPr sz="19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130675" y="2765913"/>
            <a:ext cx="7803418" cy="18374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355091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РАЗПЕЧАТВАЙТЕ И НЕ ОТВАРЯЙТЕ ИЗБОРНОТО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ПОМЕЩЕНИЕ </a:t>
            </a:r>
            <a:r>
              <a:rPr sz="2000" spc="10" dirty="0">
                <a:latin typeface="Arial"/>
                <a:cs typeface="Arial"/>
              </a:rPr>
              <a:t>- ЧРЕЗ ПРЕДСТАВИТЕЛЯ НА </a:t>
            </a:r>
            <a:r>
              <a:rPr lang="bg-BG" sz="2000" spc="10" dirty="0">
                <a:latin typeface="Arial"/>
                <a:cs typeface="Arial"/>
              </a:rPr>
              <a:t>ОБЩИНСКА</a:t>
            </a:r>
            <a:r>
              <a:rPr sz="2000" spc="10" dirty="0">
                <a:latin typeface="Arial"/>
                <a:cs typeface="Arial"/>
              </a:rPr>
              <a:t>ТА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АДМИНИСТРАЦИЯ В МЯСТОТО ЗА ГЛАСУВАНЕ СЕ свържете</a:t>
            </a:r>
            <a:endParaRPr sz="19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и </a:t>
            </a:r>
            <a:r>
              <a:rPr sz="1970" spc="10" dirty="0" err="1">
                <a:latin typeface="Arial"/>
                <a:cs typeface="Arial"/>
              </a:rPr>
              <a:t>уведомете</a:t>
            </a:r>
            <a:r>
              <a:rPr sz="1970" spc="10" dirty="0">
                <a:latin typeface="Arial"/>
                <a:cs typeface="Arial"/>
              </a:rPr>
              <a:t> </a:t>
            </a:r>
            <a:r>
              <a:rPr lang="bg-BG" sz="1970" spc="10" dirty="0">
                <a:latin typeface="Arial"/>
                <a:cs typeface="Arial"/>
              </a:rPr>
              <a:t>Р</a:t>
            </a:r>
            <a:r>
              <a:rPr sz="1970" spc="10" dirty="0">
                <a:latin typeface="Arial"/>
                <a:cs typeface="Arial"/>
              </a:rPr>
              <a:t>ИК </a:t>
            </a:r>
            <a:r>
              <a:rPr lang="en-US" sz="1970" spc="10" dirty="0">
                <a:latin typeface="Arial"/>
                <a:cs typeface="Arial"/>
              </a:rPr>
              <a:t>–</a:t>
            </a:r>
            <a:r>
              <a:rPr sz="1970" spc="10" dirty="0">
                <a:latin typeface="Arial"/>
                <a:cs typeface="Arial"/>
              </a:rPr>
              <a:t> ИЗБОРНИЯТ ДЕН СЛЕДВА ДА ЗАПОЧНЕ</a:t>
            </a:r>
            <a:endParaRPr sz="19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НАЙ-КЪСНО ДО 8.00 ЧАСА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2000" spc="10" dirty="0">
                <a:latin typeface="Arial"/>
                <a:cs typeface="Arial"/>
              </a:rPr>
              <a:t>АКО НЕ СЕ Е ЯВИЛ ПРЕДСЕДАТЕЛЯТ – </a:t>
            </a:r>
            <a:r>
              <a:rPr sz="2000" b="1" spc="10" dirty="0">
                <a:latin typeface="Arial"/>
                <a:cs typeface="Arial"/>
              </a:rPr>
              <a:t>РАЗПЕЧАТАЙТЕ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485767" y="4539786"/>
            <a:ext cx="5421805" cy="5970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latin typeface="Arial"/>
                <a:cs typeface="Arial"/>
              </a:rPr>
              <a:t>ИЗБОРНОТО ПОМЕЩЕНИЕ </a:t>
            </a:r>
            <a:r>
              <a:rPr sz="2000" spc="10" dirty="0">
                <a:latin typeface="Arial"/>
                <a:cs typeface="Arial"/>
              </a:rPr>
              <a:t>– ЗАМЕСТНИК-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80" spc="10" dirty="0">
                <a:latin typeface="Arial"/>
                <a:cs typeface="Arial"/>
              </a:rPr>
              <a:t>ПРЕДСЕДАТЕЛЯТ ОТКРИВА ИЗБОРНИЯ ДЕН 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8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130675" y="625596"/>
            <a:ext cx="5842305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solidFill>
                  <a:srgbClr val="30B2C2"/>
                </a:solidFill>
                <a:latin typeface="Arial"/>
                <a:cs typeface="Arial"/>
              </a:rPr>
              <a:t>ИЗБОРЕН ДЕН </a:t>
            </a:r>
            <a:r>
              <a:rPr lang="bg-BG" sz="2800" b="1" spc="10" dirty="0">
                <a:solidFill>
                  <a:srgbClr val="30B2C2"/>
                </a:solidFill>
                <a:latin typeface="Arial"/>
                <a:cs typeface="Arial"/>
              </a:rPr>
              <a:t>4 АПРИЛ </a:t>
            </a:r>
            <a:r>
              <a:rPr sz="2800" b="1" spc="10" dirty="0">
                <a:solidFill>
                  <a:srgbClr val="30B2C2"/>
                </a:solidFill>
                <a:latin typeface="Arial"/>
                <a:cs typeface="Arial"/>
              </a:rPr>
              <a:t>20</a:t>
            </a:r>
            <a:r>
              <a:rPr lang="bg-BG" sz="2800" b="1" spc="10" dirty="0">
                <a:solidFill>
                  <a:srgbClr val="30B2C2"/>
                </a:solidFill>
                <a:latin typeface="Arial"/>
                <a:cs typeface="Arial"/>
              </a:rPr>
              <a:t>21</a:t>
            </a:r>
            <a:r>
              <a:rPr sz="2800" b="1" spc="10" dirty="0">
                <a:solidFill>
                  <a:srgbClr val="30B2C2"/>
                </a:solidFill>
                <a:latin typeface="Arial"/>
                <a:cs typeface="Arial"/>
              </a:rPr>
              <a:t> г.  -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130675" y="1030014"/>
            <a:ext cx="6835349" cy="33253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30B2C2"/>
                </a:solidFill>
                <a:latin typeface="Arial"/>
                <a:cs typeface="Arial"/>
              </a:rPr>
              <a:t>ДЕЙСТВИЯ СЛЕД ОТВАРЯНЕ НА ПОМЕЩЕНИЕТО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130675" y="1816080"/>
            <a:ext cx="7661257" cy="100866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2000" spc="10" dirty="0">
                <a:latin typeface="Arial"/>
                <a:cs typeface="Arial"/>
              </a:rPr>
              <a:t>Проверете налице ли са изборните книжа и материали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97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1970" spc="10" dirty="0">
                <a:latin typeface="Arial"/>
                <a:cs typeface="Arial"/>
              </a:rPr>
              <a:t>Проверете празни ли са избирателната кутия и кутията за</a:t>
            </a:r>
            <a:endParaRPr sz="19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отрязъците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130675" y="2893929"/>
            <a:ext cx="7464800" cy="338554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2000" spc="10" dirty="0">
                <a:latin typeface="Arial"/>
                <a:cs typeface="Arial"/>
              </a:rPr>
              <a:t>Проверете поставени ли са информационни табели,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списък на кандидатите по кандидатски листи и </a:t>
            </a:r>
            <a:r>
              <a:rPr sz="2000" spc="10" dirty="0" err="1">
                <a:latin typeface="Arial"/>
                <a:cs typeface="Arial"/>
              </a:rPr>
              <a:t>химикал</a:t>
            </a:r>
            <a:r>
              <a:rPr lang="bg-BG" sz="2000" spc="10" dirty="0">
                <a:latin typeface="Arial"/>
                <a:cs typeface="Arial"/>
              </a:rPr>
              <a:t>ка</a:t>
            </a:r>
            <a:r>
              <a:rPr sz="2000" spc="10" dirty="0">
                <a:latin typeface="Arial"/>
                <a:cs typeface="Arial"/>
              </a:rPr>
              <a:t>,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 err="1">
                <a:latin typeface="Arial"/>
                <a:cs typeface="Arial"/>
              </a:rPr>
              <a:t>пишещ</a:t>
            </a:r>
            <a:r>
              <a:rPr lang="bg-BG" sz="2000" spc="10" dirty="0">
                <a:latin typeface="Arial"/>
                <a:cs typeface="Arial"/>
              </a:rPr>
              <a:t>а</a:t>
            </a:r>
            <a:r>
              <a:rPr sz="2000" spc="10" dirty="0">
                <a:latin typeface="Arial"/>
                <a:cs typeface="Arial"/>
              </a:rPr>
              <a:t> със син цвят, в кабината за гласуване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2000" spc="10" dirty="0">
                <a:latin typeface="Arial"/>
                <a:cs typeface="Arial"/>
              </a:rPr>
              <a:t>Отворете плика с печата на СИК. </a:t>
            </a:r>
            <a:r>
              <a:rPr sz="2000" spc="10" dirty="0" err="1">
                <a:latin typeface="Arial"/>
                <a:cs typeface="Arial"/>
              </a:rPr>
              <a:t>Наранете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10" dirty="0" err="1">
                <a:latin typeface="Arial"/>
                <a:cs typeface="Arial"/>
              </a:rPr>
              <a:t>печата</a:t>
            </a:r>
            <a:r>
              <a:rPr lang="bg-BG" sz="2000" spc="10" dirty="0">
                <a:latin typeface="Arial"/>
                <a:cs typeface="Arial"/>
              </a:rPr>
              <a:t>,</a:t>
            </a:r>
            <a:r>
              <a:rPr sz="2000" spc="10" dirty="0">
                <a:latin typeface="Arial"/>
                <a:cs typeface="Arial"/>
              </a:rPr>
              <a:t> след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което положете най-малко три отпечатъка върху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протокола за маркиране на печата, </a:t>
            </a:r>
            <a:r>
              <a:rPr sz="2000" spc="10" dirty="0" err="1">
                <a:latin typeface="Arial"/>
                <a:cs typeface="Arial"/>
              </a:rPr>
              <a:t>ко</a:t>
            </a:r>
            <a:r>
              <a:rPr lang="bg-BG" sz="2000" spc="10" dirty="0">
                <a:latin typeface="Arial"/>
                <a:cs typeface="Arial"/>
              </a:rPr>
              <a:t>й</a:t>
            </a:r>
            <a:r>
              <a:rPr sz="2000" spc="10" dirty="0" err="1">
                <a:latin typeface="Arial"/>
                <a:cs typeface="Arial"/>
              </a:rPr>
              <a:t>то</a:t>
            </a:r>
            <a:r>
              <a:rPr sz="2000" spc="10" dirty="0">
                <a:latin typeface="Arial"/>
                <a:cs typeface="Arial"/>
              </a:rPr>
              <a:t> се подписва от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присъстващите членове на СИК .</a:t>
            </a:r>
            <a:endParaRPr sz="2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30B2C2"/>
                </a:solidFill>
                <a:latin typeface="Arial"/>
                <a:cs typeface="Arial"/>
              </a:rPr>
              <a:t>❑  </a:t>
            </a:r>
            <a:r>
              <a:rPr sz="2000" spc="10" dirty="0">
                <a:latin typeface="Arial"/>
                <a:cs typeface="Arial"/>
              </a:rPr>
              <a:t>Запечатайте с хартиени ленти избирателната кутията и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кутията за отрязъците. Хартиените ленти се подпечатват с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печата на СИК и се подписват от присъстващите членове</a:t>
            </a:r>
            <a:endParaRPr sz="2000" dirty="0">
              <a:latin typeface="Arial"/>
              <a:cs typeface="Arial"/>
            </a:endParaRPr>
          </a:p>
          <a:p>
            <a:pPr marL="355091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на комисията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4677</Words>
  <Application>Microsoft Office PowerPoint</Application>
  <PresentationFormat>Widescreen</PresentationFormat>
  <Paragraphs>610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Acer</dc:creator>
  <cp:lastModifiedBy>Liliana.Tosheva</cp:lastModifiedBy>
  <cp:revision>40</cp:revision>
  <dcterms:created xsi:type="dcterms:W3CDTF">2021-03-21T22:13:46Z</dcterms:created>
  <dcterms:modified xsi:type="dcterms:W3CDTF">2021-03-22T17:55:12Z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2021-03-21T00:00:00Z</vt:filetime>
  </property>
  <property fmtid="{D5CDD505-2E9C-101B-9397-08002B2CF9AE}" pid="3" name="LastSaved">
    <vt:filetime>2021-03-21T00:00:00Z</vt:filetime>
  </property>
</Properties>
</file>