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45F4-EC15-4F37-96C8-526AB5D7A30A}" type="datetimeFigureOut">
              <a:rPr lang="bg-BG" smtClean="0"/>
              <a:t>18.10.2021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67E-5093-4533-ADD6-7D746AF98E1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45F4-EC15-4F37-96C8-526AB5D7A30A}" type="datetimeFigureOut">
              <a:rPr lang="bg-BG" smtClean="0"/>
              <a:t>18.10.2021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67E-5093-4533-ADD6-7D746AF98E1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45F4-EC15-4F37-96C8-526AB5D7A30A}" type="datetimeFigureOut">
              <a:rPr lang="bg-BG" smtClean="0"/>
              <a:t>18.10.2021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67E-5093-4533-ADD6-7D746AF98E1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45F4-EC15-4F37-96C8-526AB5D7A30A}" type="datetimeFigureOut">
              <a:rPr lang="bg-BG" smtClean="0"/>
              <a:t>18.10.2021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67E-5093-4533-ADD6-7D746AF98E1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45F4-EC15-4F37-96C8-526AB5D7A30A}" type="datetimeFigureOut">
              <a:rPr lang="bg-BG" smtClean="0"/>
              <a:t>18.10.2021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67E-5093-4533-ADD6-7D746AF98E1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45F4-EC15-4F37-96C8-526AB5D7A30A}" type="datetimeFigureOut">
              <a:rPr lang="bg-BG" smtClean="0"/>
              <a:t>18.10.2021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67E-5093-4533-ADD6-7D746AF98E1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45F4-EC15-4F37-96C8-526AB5D7A30A}" type="datetimeFigureOut">
              <a:rPr lang="bg-BG" smtClean="0"/>
              <a:t>18.10.2021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67E-5093-4533-ADD6-7D746AF98E1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45F4-EC15-4F37-96C8-526AB5D7A30A}" type="datetimeFigureOut">
              <a:rPr lang="bg-BG" smtClean="0"/>
              <a:t>18.10.2021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67E-5093-4533-ADD6-7D746AF98E1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45F4-EC15-4F37-96C8-526AB5D7A30A}" type="datetimeFigureOut">
              <a:rPr lang="bg-BG" smtClean="0"/>
              <a:t>18.10.2021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67E-5093-4533-ADD6-7D746AF98E1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45F4-EC15-4F37-96C8-526AB5D7A30A}" type="datetimeFigureOut">
              <a:rPr lang="bg-BG" smtClean="0"/>
              <a:t>18.10.2021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34D67E-5093-4533-ADD6-7D746AF98E1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45F4-EC15-4F37-96C8-526AB5D7A30A}" type="datetimeFigureOut">
              <a:rPr lang="bg-BG" smtClean="0"/>
              <a:t>18.10.2021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D67E-5093-4533-ADD6-7D746AF98E1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4B45F4-EC15-4F37-96C8-526AB5D7A30A}" type="datetimeFigureOut">
              <a:rPr lang="bg-BG" smtClean="0"/>
              <a:t>18.10.2021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834D67E-5093-4533-ADD6-7D746AF98E1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7776864" cy="1129680"/>
          </a:xfrm>
        </p:spPr>
        <p:txBody>
          <a:bodyPr>
            <a:noAutofit/>
          </a:bodyPr>
          <a:lstStyle/>
          <a:p>
            <a:pPr algn="ctr"/>
            <a:r>
              <a:rPr lang="bg-BG" sz="4000" b="1" dirty="0" smtClean="0">
                <a:solidFill>
                  <a:srgbClr val="C00000"/>
                </a:solidFill>
                <a:latin typeface="+mj-lt"/>
              </a:rPr>
              <a:t>ОСНОВНИ СТЪПКИ</a:t>
            </a:r>
          </a:p>
          <a:p>
            <a:pPr algn="ctr"/>
            <a:r>
              <a:rPr lang="bg-BG" sz="2800" b="1" dirty="0" smtClean="0">
                <a:solidFill>
                  <a:srgbClr val="C00000"/>
                </a:solidFill>
                <a:latin typeface="+mj-lt"/>
              </a:rPr>
              <a:t>ЗА ПОДГОТОВКА НА ПЛАН ЗА ИНТЕГРИРАНО РАЗВИТИЕ НА ОБЩИНА РАДОМИР</a:t>
            </a:r>
            <a:endParaRPr lang="bg-BG" sz="28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776864" cy="410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7067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60648"/>
            <a:ext cx="8064896" cy="491442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0000">
                <a:schemeClr val="accent4">
                  <a:tint val="37000"/>
                  <a:satMod val="300000"/>
                  <a:lumMod val="40000"/>
                  <a:lumOff val="60000"/>
                  <a:alpha val="7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marL="342900" marR="84455" lvl="0" indent="-342900" algn="just">
              <a:lnSpc>
                <a:spcPct val="115000"/>
              </a:lnSpc>
              <a:spcBef>
                <a:spcPts val="580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82295" algn="l"/>
              </a:tabLst>
            </a:pPr>
            <a:r>
              <a:rPr lang="bg-BG" sz="1600" dirty="0">
                <a:latin typeface="Times New Roman"/>
                <a:ea typeface="Symbol"/>
                <a:cs typeface="Symbol"/>
              </a:rPr>
              <a:t>	</a:t>
            </a:r>
            <a:r>
              <a:rPr lang="bg-BG" b="1" dirty="0">
                <a:latin typeface="Times New Roman"/>
                <a:ea typeface="Symbol"/>
                <a:cs typeface="Symbol"/>
              </a:rPr>
              <a:t>Годишният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доклад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наблюдението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изпълнението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ПИРО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съдържа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информация</a:t>
            </a:r>
            <a:r>
              <a:rPr lang="bg-BG" b="1" spc="-2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за:</a:t>
            </a:r>
            <a:endParaRPr lang="bg-BG" sz="1600" b="1" dirty="0">
              <a:latin typeface="Times New Roman"/>
              <a:ea typeface="Symbol"/>
              <a:cs typeface="Symbol"/>
            </a:endParaRPr>
          </a:p>
          <a:p>
            <a:pPr marL="742950" marR="87630" lvl="1" indent="-285750">
              <a:lnSpc>
                <a:spcPct val="106000"/>
              </a:lnSpc>
              <a:spcBef>
                <a:spcPts val="595"/>
              </a:spcBef>
              <a:buSzPts val="1200"/>
              <a:buFont typeface="Courier New"/>
              <a:buChar char="o"/>
              <a:tabLst>
                <a:tab pos="1001395" algn="l"/>
              </a:tabLst>
            </a:pPr>
            <a:r>
              <a:rPr lang="bg-BG" b="1" dirty="0">
                <a:latin typeface="Times New Roman"/>
                <a:ea typeface="Courier New"/>
              </a:rPr>
              <a:t>общите</a:t>
            </a:r>
            <a:r>
              <a:rPr lang="bg-BG" b="1" spc="11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условия</a:t>
            </a:r>
            <a:r>
              <a:rPr lang="bg-BG" b="1" spc="10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за</a:t>
            </a:r>
            <a:r>
              <a:rPr lang="bg-BG" b="1" spc="9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изпълнение</a:t>
            </a:r>
            <a:r>
              <a:rPr lang="bg-BG" b="1" spc="9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на</a:t>
            </a:r>
            <a:r>
              <a:rPr lang="bg-BG" b="1" spc="11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ПИРО</a:t>
            </a:r>
            <a:r>
              <a:rPr lang="bg-BG" b="1" spc="10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и</a:t>
            </a:r>
            <a:r>
              <a:rPr lang="bg-BG" b="1" spc="9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в</a:t>
            </a:r>
            <a:r>
              <a:rPr lang="bg-BG" b="1" spc="9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частност</a:t>
            </a:r>
            <a:r>
              <a:rPr lang="bg-BG" b="1" spc="10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промените</a:t>
            </a:r>
            <a:r>
              <a:rPr lang="bg-BG" b="1" spc="9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в</a:t>
            </a:r>
            <a:r>
              <a:rPr lang="bg-BG" b="1" spc="-28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социално-икономическите условия в</a:t>
            </a:r>
            <a:r>
              <a:rPr lang="bg-BG" b="1" spc="-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общината;</a:t>
            </a:r>
            <a:endParaRPr lang="bg-BG" sz="1600" b="1" dirty="0">
              <a:latin typeface="Times New Roman"/>
              <a:ea typeface="Courier New"/>
            </a:endParaRPr>
          </a:p>
          <a:p>
            <a:pPr marL="742950" marR="89535" lvl="1" indent="-285750">
              <a:lnSpc>
                <a:spcPct val="107000"/>
              </a:lnSpc>
              <a:spcBef>
                <a:spcPts val="710"/>
              </a:spcBef>
              <a:buSzPts val="1200"/>
              <a:buFont typeface="Courier New"/>
              <a:buChar char="o"/>
              <a:tabLst>
                <a:tab pos="1001395" algn="l"/>
              </a:tabLst>
            </a:pPr>
            <a:r>
              <a:rPr lang="bg-BG" b="1" dirty="0">
                <a:latin typeface="Times New Roman"/>
                <a:ea typeface="Courier New"/>
              </a:rPr>
              <a:t>постигнатия</a:t>
            </a:r>
            <a:r>
              <a:rPr lang="bg-BG" b="1" spc="4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напредък</a:t>
            </a:r>
            <a:r>
              <a:rPr lang="bg-BG" b="1" spc="4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по</a:t>
            </a:r>
            <a:r>
              <a:rPr lang="bg-BG" b="1" spc="4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изпълнението</a:t>
            </a:r>
            <a:r>
              <a:rPr lang="bg-BG" b="1" spc="5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на</a:t>
            </a:r>
            <a:r>
              <a:rPr lang="bg-BG" b="1" spc="3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целите</a:t>
            </a:r>
            <a:r>
              <a:rPr lang="bg-BG" b="1" spc="4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и</a:t>
            </a:r>
            <a:r>
              <a:rPr lang="bg-BG" b="1" spc="4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приоритетите</a:t>
            </a:r>
            <a:r>
              <a:rPr lang="bg-BG" b="1" spc="4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на</a:t>
            </a:r>
            <a:r>
              <a:rPr lang="bg-BG" b="1" spc="-28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ПИРО</a:t>
            </a:r>
            <a:r>
              <a:rPr lang="bg-BG" b="1" spc="-1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въз</a:t>
            </a:r>
            <a:r>
              <a:rPr lang="bg-BG" b="1" spc="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основа</a:t>
            </a:r>
            <a:r>
              <a:rPr lang="bg-BG" b="1" spc="-1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на</a:t>
            </a:r>
            <a:r>
              <a:rPr lang="bg-BG" b="1" spc="-1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индикаторите</a:t>
            </a:r>
            <a:r>
              <a:rPr lang="bg-BG" b="1" spc="-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за</a:t>
            </a:r>
            <a:r>
              <a:rPr lang="bg-BG" b="1" spc="-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наблюдение;</a:t>
            </a:r>
            <a:endParaRPr lang="bg-BG" sz="1600" b="1" dirty="0">
              <a:latin typeface="Times New Roman"/>
              <a:ea typeface="Courier New"/>
            </a:endParaRPr>
          </a:p>
          <a:p>
            <a:pPr marL="742950" marR="83820" lvl="1" indent="-285750" algn="just">
              <a:lnSpc>
                <a:spcPct val="106000"/>
              </a:lnSpc>
              <a:spcBef>
                <a:spcPts val="700"/>
              </a:spcBef>
              <a:buSzPts val="1200"/>
              <a:buFont typeface="Courier New"/>
              <a:buChar char="o"/>
              <a:tabLst>
                <a:tab pos="1001395" algn="l"/>
              </a:tabLst>
            </a:pPr>
            <a:r>
              <a:rPr lang="bg-BG" b="1" dirty="0">
                <a:latin typeface="Times New Roman"/>
                <a:ea typeface="Courier New"/>
              </a:rPr>
              <a:t>действията,</a:t>
            </a:r>
            <a:r>
              <a:rPr lang="bg-BG" b="1" spc="20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предприети</a:t>
            </a:r>
            <a:r>
              <a:rPr lang="bg-BG" b="1" spc="20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от</a:t>
            </a:r>
            <a:r>
              <a:rPr lang="bg-BG" b="1" spc="20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компетентните</a:t>
            </a:r>
            <a:r>
              <a:rPr lang="bg-BG" b="1" spc="20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органи</a:t>
            </a:r>
            <a:r>
              <a:rPr lang="bg-BG" b="1" spc="20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с</a:t>
            </a:r>
            <a:r>
              <a:rPr lang="bg-BG" b="1" spc="20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цел</a:t>
            </a:r>
            <a:r>
              <a:rPr lang="bg-BG" b="1" spc="21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осигуряване</a:t>
            </a:r>
            <a:r>
              <a:rPr lang="bg-BG" b="1" spc="20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на</a:t>
            </a:r>
            <a:r>
              <a:rPr lang="bg-BG" b="1" spc="-28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ефективност</a:t>
            </a:r>
            <a:r>
              <a:rPr lang="bg-BG" b="1" spc="2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и</a:t>
            </a:r>
            <a:r>
              <a:rPr lang="bg-BG" b="1" spc="2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ефикасност</a:t>
            </a:r>
            <a:r>
              <a:rPr lang="bg-BG" b="1" spc="2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при</a:t>
            </a:r>
            <a:r>
              <a:rPr lang="bg-BG" b="1" spc="2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изпълнението</a:t>
            </a:r>
            <a:r>
              <a:rPr lang="bg-BG" b="1" spc="2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на</a:t>
            </a:r>
            <a:r>
              <a:rPr lang="bg-BG" b="1" spc="4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ПИРО,</a:t>
            </a:r>
            <a:r>
              <a:rPr lang="bg-BG" b="1" spc="2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в</a:t>
            </a:r>
            <a:r>
              <a:rPr lang="bg-BG" b="1" spc="2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т.</a:t>
            </a:r>
            <a:r>
              <a:rPr lang="bg-BG" b="1" spc="2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ч.:</a:t>
            </a:r>
            <a:r>
              <a:rPr lang="bg-BG" b="1" spc="35" dirty="0">
                <a:latin typeface="Times New Roman"/>
                <a:ea typeface="Courier New"/>
              </a:rPr>
              <a:t> </a:t>
            </a:r>
            <a:endParaRPr lang="bg-BG" b="1" spc="35" dirty="0" smtClean="0">
              <a:latin typeface="Times New Roman"/>
              <a:ea typeface="Courier New"/>
            </a:endParaRPr>
          </a:p>
          <a:p>
            <a:pPr marR="83820" lvl="1" algn="just">
              <a:lnSpc>
                <a:spcPct val="106000"/>
              </a:lnSpc>
              <a:spcBef>
                <a:spcPts val="700"/>
              </a:spcBef>
              <a:buSzPts val="1200"/>
              <a:tabLst>
                <a:tab pos="1001395" algn="l"/>
              </a:tabLst>
            </a:pPr>
            <a:r>
              <a:rPr lang="bg-BG" dirty="0" smtClean="0">
                <a:latin typeface="Times New Roman"/>
                <a:ea typeface="Courier New"/>
              </a:rPr>
              <a:t>а</a:t>
            </a:r>
            <a:r>
              <a:rPr lang="bg-BG" dirty="0">
                <a:latin typeface="Times New Roman"/>
                <a:ea typeface="Courier New"/>
              </a:rPr>
              <a:t>)</a:t>
            </a:r>
            <a:r>
              <a:rPr lang="bg-BG" spc="30" dirty="0">
                <a:latin typeface="Times New Roman"/>
                <a:ea typeface="Courier New"/>
              </a:rPr>
              <a:t> </a:t>
            </a:r>
            <a:r>
              <a:rPr lang="bg-BG" sz="1600" i="1" dirty="0" smtClean="0">
                <a:latin typeface="Times New Roman"/>
                <a:ea typeface="Courier New"/>
              </a:rPr>
              <a:t>мерките </a:t>
            </a:r>
            <a:r>
              <a:rPr lang="bg-BG" sz="1600" i="1" dirty="0" smtClean="0">
                <a:latin typeface="Times New Roman"/>
                <a:ea typeface="Times New Roman"/>
              </a:rPr>
              <a:t>за</a:t>
            </a:r>
            <a:r>
              <a:rPr lang="bg-BG" sz="1600" i="1" spc="5" dirty="0" smtClean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наблюдение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и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създадените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механизми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за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събиране,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обработване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и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анализ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на данни;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endParaRPr lang="bg-BG" sz="1600" i="1" spc="5" dirty="0" smtClean="0">
              <a:latin typeface="Times New Roman"/>
              <a:ea typeface="Times New Roman"/>
            </a:endParaRPr>
          </a:p>
          <a:p>
            <a:pPr marR="83820" lvl="1" algn="just">
              <a:lnSpc>
                <a:spcPct val="106000"/>
              </a:lnSpc>
              <a:spcBef>
                <a:spcPts val="700"/>
              </a:spcBef>
              <a:buSzPts val="1200"/>
              <a:tabLst>
                <a:tab pos="1001395" algn="l"/>
              </a:tabLst>
            </a:pPr>
            <a:r>
              <a:rPr lang="bg-BG" sz="1600" i="1" dirty="0" smtClean="0">
                <a:latin typeface="Times New Roman"/>
                <a:ea typeface="Times New Roman"/>
              </a:rPr>
              <a:t>б</a:t>
            </a:r>
            <a:r>
              <a:rPr lang="bg-BG" sz="1600" i="1" dirty="0">
                <a:latin typeface="Times New Roman"/>
                <a:ea typeface="Times New Roman"/>
              </a:rPr>
              <a:t>) преглед на проблемите, възникнали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в процеса на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прилагане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на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ПИРО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през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съответната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година,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както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и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мерките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за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преодоляване</a:t>
            </a:r>
            <a:r>
              <a:rPr lang="bg-BG" sz="1600" i="1" spc="-40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на</a:t>
            </a:r>
            <a:r>
              <a:rPr lang="bg-BG" sz="1600" i="1" spc="-40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тези</a:t>
            </a:r>
            <a:r>
              <a:rPr lang="bg-BG" sz="1600" i="1" spc="-30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проблеми;</a:t>
            </a:r>
            <a:r>
              <a:rPr lang="bg-BG" sz="1600" i="1" spc="-20" dirty="0">
                <a:latin typeface="Times New Roman"/>
                <a:ea typeface="Times New Roman"/>
              </a:rPr>
              <a:t> </a:t>
            </a:r>
            <a:endParaRPr lang="bg-BG" sz="1600" i="1" spc="-20" dirty="0" smtClean="0">
              <a:latin typeface="Times New Roman"/>
              <a:ea typeface="Times New Roman"/>
            </a:endParaRPr>
          </a:p>
          <a:p>
            <a:pPr marR="83820" lvl="1" algn="just">
              <a:lnSpc>
                <a:spcPct val="106000"/>
              </a:lnSpc>
              <a:spcBef>
                <a:spcPts val="700"/>
              </a:spcBef>
              <a:buSzPts val="1200"/>
              <a:tabLst>
                <a:tab pos="1001395" algn="l"/>
              </a:tabLst>
            </a:pPr>
            <a:r>
              <a:rPr lang="bg-BG" sz="1600" i="1" dirty="0" smtClean="0">
                <a:latin typeface="Times New Roman"/>
                <a:ea typeface="Times New Roman"/>
              </a:rPr>
              <a:t>в</a:t>
            </a:r>
            <a:r>
              <a:rPr lang="bg-BG" sz="1600" i="1" dirty="0">
                <a:latin typeface="Times New Roman"/>
                <a:ea typeface="Times New Roman"/>
              </a:rPr>
              <a:t>)</a:t>
            </a:r>
            <a:r>
              <a:rPr lang="bg-BG" sz="1600" i="1" spc="-40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мерките</a:t>
            </a:r>
            <a:r>
              <a:rPr lang="bg-BG" sz="1600" i="1" spc="-40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за</a:t>
            </a:r>
            <a:r>
              <a:rPr lang="bg-BG" sz="1600" i="1" spc="-40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осигуряване</a:t>
            </a:r>
            <a:r>
              <a:rPr lang="bg-BG" sz="1600" i="1" spc="-40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на</a:t>
            </a:r>
            <a:r>
              <a:rPr lang="bg-BG" sz="1600" i="1" spc="-3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информация</a:t>
            </a:r>
            <a:r>
              <a:rPr lang="bg-BG" sz="1600" i="1" spc="-290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и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публичност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на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действията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по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изпълнение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на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r>
              <a:rPr lang="bg-BG" sz="1600" i="1" dirty="0">
                <a:latin typeface="Times New Roman"/>
                <a:ea typeface="Times New Roman"/>
              </a:rPr>
              <a:t>ПИРО;</a:t>
            </a:r>
            <a:r>
              <a:rPr lang="bg-BG" sz="1600" i="1" spc="5" dirty="0">
                <a:latin typeface="Times New Roman"/>
                <a:ea typeface="Times New Roman"/>
              </a:rPr>
              <a:t> </a:t>
            </a:r>
            <a:endParaRPr lang="bg-BG" sz="1600" i="1" spc="5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3451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260648"/>
            <a:ext cx="7992888" cy="550676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0000">
                <a:schemeClr val="accent4">
                  <a:tint val="37000"/>
                  <a:satMod val="300000"/>
                  <a:lumMod val="40000"/>
                  <a:lumOff val="60000"/>
                  <a:alpha val="7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marR="83820" lvl="1" algn="just">
              <a:lnSpc>
                <a:spcPct val="106000"/>
              </a:lnSpc>
              <a:spcBef>
                <a:spcPts val="700"/>
              </a:spcBef>
              <a:buSzPts val="1200"/>
              <a:tabLst>
                <a:tab pos="1001395" algn="l"/>
              </a:tabLst>
            </a:pP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г) мерките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постигане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необходимото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съответствие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ПИРО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със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секторните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политики, планове и програми на територията на общината, включително</a:t>
            </a:r>
            <a:r>
              <a:rPr lang="bg-BG" sz="1600" i="1" spc="-28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мерките за ограничаване изменението на климата и за адаптацията към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вече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настъпилите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промени;</a:t>
            </a:r>
            <a:r>
              <a:rPr lang="bg-BG" sz="1600" i="1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marR="83820" lvl="1" algn="just">
              <a:lnSpc>
                <a:spcPct val="106000"/>
              </a:lnSpc>
              <a:spcBef>
                <a:spcPts val="700"/>
              </a:spcBef>
              <a:buSzPts val="1200"/>
              <a:tabLst>
                <a:tab pos="1001395" algn="l"/>
              </a:tabLst>
            </a:pP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мерките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за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прилагане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принципа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на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партньорство;</a:t>
            </a:r>
          </a:p>
          <a:p>
            <a:pPr marR="83820" lvl="1" algn="just">
              <a:lnSpc>
                <a:spcPct val="106000"/>
              </a:lnSpc>
              <a:spcBef>
                <a:spcPts val="700"/>
              </a:spcBef>
              <a:buSzPts val="1200"/>
              <a:tabLst>
                <a:tab pos="1001395" algn="l"/>
              </a:tabLst>
            </a:pP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е)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резултатите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от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извършени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оценки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към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края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на</a:t>
            </a:r>
            <a:r>
              <a:rPr lang="bg-BG" sz="16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съответната</a:t>
            </a:r>
            <a:r>
              <a:rPr lang="bg-BG" sz="16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g-BG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година</a:t>
            </a:r>
            <a:r>
              <a:rPr lang="bg-BG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marL="742950" marR="86995" lvl="1" indent="-285750" algn="just">
              <a:lnSpc>
                <a:spcPct val="110000"/>
              </a:lnSpc>
              <a:spcBef>
                <a:spcPts val="605"/>
              </a:spcBef>
              <a:spcAft>
                <a:spcPts val="0"/>
              </a:spcAft>
              <a:buSzPts val="1200"/>
              <a:buFont typeface="Courier New"/>
              <a:buChar char="o"/>
              <a:tabLst>
                <a:tab pos="1001395" algn="l"/>
              </a:tabLst>
            </a:pPr>
            <a:r>
              <a:rPr lang="bg-BG" b="1" dirty="0" smtClean="0">
                <a:latin typeface="Times New Roman"/>
                <a:ea typeface="Courier New"/>
              </a:rPr>
              <a:t>изпълнението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на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проекти,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допринасящи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за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постигане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на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целите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и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приоритетите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на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ПИРО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с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размера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на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усвоените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средства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за</a:t>
            </a:r>
            <a:r>
              <a:rPr lang="bg-BG" b="1" spc="5" dirty="0">
                <a:latin typeface="Times New Roman"/>
                <a:ea typeface="Courier New"/>
              </a:rPr>
              <a:t> </a:t>
            </a:r>
            <a:r>
              <a:rPr lang="bg-BG" b="1" dirty="0" smtClean="0">
                <a:latin typeface="Times New Roman"/>
                <a:ea typeface="Courier New"/>
              </a:rPr>
              <a:t>отчетния</a:t>
            </a:r>
            <a:r>
              <a:rPr lang="bg-BG" b="1" spc="5" dirty="0" smtClean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период</a:t>
            </a:r>
            <a:r>
              <a:rPr lang="bg-BG" b="1" spc="-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и</a:t>
            </a:r>
            <a:r>
              <a:rPr lang="bg-BG" b="1" spc="-1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източниците</a:t>
            </a:r>
            <a:r>
              <a:rPr lang="bg-BG" b="1" spc="-1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на</a:t>
            </a:r>
            <a:r>
              <a:rPr lang="bg-BG" b="1" spc="-10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тяхното финансиране;</a:t>
            </a:r>
            <a:endParaRPr lang="bg-BG" sz="1600" b="1" dirty="0">
              <a:latin typeface="Times New Roman"/>
              <a:ea typeface="Courier New"/>
            </a:endParaRPr>
          </a:p>
          <a:p>
            <a:pPr marL="742950" marR="88265" lvl="1" indent="-285750" algn="just">
              <a:lnSpc>
                <a:spcPct val="106000"/>
              </a:lnSpc>
              <a:spcBef>
                <a:spcPts val="670"/>
              </a:spcBef>
              <a:spcAft>
                <a:spcPts val="0"/>
              </a:spcAft>
              <a:buSzPts val="1200"/>
              <a:buFont typeface="Courier New"/>
              <a:buChar char="o"/>
              <a:tabLst>
                <a:tab pos="1001395" algn="l"/>
              </a:tabLst>
            </a:pPr>
            <a:r>
              <a:rPr lang="bg-BG" b="1" dirty="0">
                <a:latin typeface="Times New Roman"/>
                <a:ea typeface="Courier New"/>
              </a:rPr>
              <a:t>заключения</a:t>
            </a:r>
            <a:r>
              <a:rPr lang="bg-BG" b="1" spc="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и</a:t>
            </a:r>
            <a:r>
              <a:rPr lang="bg-BG" b="1" spc="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предложения</a:t>
            </a:r>
            <a:r>
              <a:rPr lang="bg-BG" b="1" spc="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за</a:t>
            </a:r>
            <a:r>
              <a:rPr lang="bg-BG" b="1" spc="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подобряване</a:t>
            </a:r>
            <a:r>
              <a:rPr lang="bg-BG" b="1" spc="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на</a:t>
            </a:r>
            <a:r>
              <a:rPr lang="bg-BG" b="1" spc="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резултатите</a:t>
            </a:r>
            <a:r>
              <a:rPr lang="bg-BG" b="1" spc="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от</a:t>
            </a:r>
            <a:r>
              <a:rPr lang="bg-BG" b="1" spc="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наблюдението</a:t>
            </a:r>
            <a:r>
              <a:rPr lang="bg-BG" b="1" spc="-15" dirty="0">
                <a:latin typeface="Times New Roman"/>
                <a:ea typeface="Courier New"/>
              </a:rPr>
              <a:t> </a:t>
            </a:r>
            <a:r>
              <a:rPr lang="bg-BG" b="1" dirty="0">
                <a:latin typeface="Times New Roman"/>
                <a:ea typeface="Courier New"/>
              </a:rPr>
              <a:t>на ПИРО.</a:t>
            </a:r>
            <a:endParaRPr lang="bg-BG" sz="1600" b="1" dirty="0">
              <a:latin typeface="Times New Roman"/>
              <a:ea typeface="Courier New"/>
            </a:endParaRPr>
          </a:p>
          <a:p>
            <a:pPr marL="342900" marR="86995" lvl="0" indent="-342900" algn="just">
              <a:lnSpc>
                <a:spcPct val="115000"/>
              </a:lnSpc>
              <a:spcBef>
                <a:spcPts val="7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В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цялостния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процес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наблюдение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оценка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спазване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принципа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партньорство участват Общинският съвет, кметът на общината, кметовете 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кметства и кметските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наместници,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общинската администрация, социалните 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икономическите партньори, неправителствените организации, представителите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гражданското общество в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общината</a:t>
            </a:r>
            <a:r>
              <a:rPr lang="bg-BG" b="1" dirty="0" smtClean="0">
                <a:latin typeface="Times New Roman"/>
                <a:ea typeface="Symbol"/>
                <a:cs typeface="Symbol"/>
              </a:rPr>
              <a:t>.</a:t>
            </a:r>
            <a:endParaRPr lang="bg-BG" sz="1600" i="1" dirty="0">
              <a:solidFill>
                <a:srgbClr val="000000"/>
              </a:solidFill>
              <a:latin typeface="Times New Roman"/>
              <a:ea typeface="Symbol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97031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136904" cy="5478423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9300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179070" marR="69850" indent="457200" algn="just">
              <a:spcBef>
                <a:spcPts val="580"/>
              </a:spcBef>
              <a:spcAft>
                <a:spcPts val="0"/>
              </a:spcAft>
            </a:pPr>
            <a:r>
              <a:rPr lang="bg-BG" sz="2000" b="1" dirty="0" smtClean="0">
                <a:latin typeface="Times New Roman"/>
                <a:ea typeface="Times New Roman"/>
              </a:rPr>
              <a:t>ПИРО </a:t>
            </a:r>
            <a:r>
              <a:rPr lang="bg-BG" sz="2000" b="1" dirty="0">
                <a:latin typeface="Times New Roman"/>
                <a:ea typeface="Times New Roman"/>
              </a:rPr>
              <a:t>като част от системата от стратегически документи интегрира регионалното 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пространственото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развитие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служи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за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определяне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на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актуалните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проблеми,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нуждите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потенциалите за развитие на районите, общините и населените места, които се отчитат при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разработването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на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инвестиционни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програми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финансови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инструменти,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включително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 err="1">
                <a:latin typeface="Times New Roman"/>
                <a:ea typeface="Times New Roman"/>
              </a:rPr>
              <a:t>съфинансирани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от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фондовете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на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Европейския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съюз.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В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унисон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с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тях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е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планирането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изпълнението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на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интегрирани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подходи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за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териториално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градско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развитие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на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местни</a:t>
            </a:r>
            <a:r>
              <a:rPr lang="bg-BG" sz="2000" b="1" spc="-28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инициативи,</a:t>
            </a:r>
            <a:r>
              <a:rPr lang="bg-BG" sz="2000" b="1" spc="-30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допринасящи</a:t>
            </a:r>
            <a:r>
              <a:rPr lang="bg-BG" sz="2000" b="1" spc="-30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за</a:t>
            </a:r>
            <a:r>
              <a:rPr lang="bg-BG" sz="2000" b="1" spc="-4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постигане</a:t>
            </a:r>
            <a:r>
              <a:rPr lang="bg-BG" sz="2000" b="1" spc="-40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на</a:t>
            </a:r>
            <a:r>
              <a:rPr lang="bg-BG" sz="2000" b="1" spc="-4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националните</a:t>
            </a:r>
            <a:r>
              <a:rPr lang="bg-BG" sz="2000" b="1" spc="-40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цели</a:t>
            </a:r>
            <a:r>
              <a:rPr lang="bg-BG" sz="2000" b="1" spc="-40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</a:t>
            </a:r>
            <a:r>
              <a:rPr lang="bg-BG" sz="2000" b="1" spc="-50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приоритетите</a:t>
            </a:r>
            <a:r>
              <a:rPr lang="bg-BG" sz="2000" b="1" spc="-50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за</a:t>
            </a:r>
            <a:r>
              <a:rPr lang="bg-BG" sz="2000" b="1" spc="-40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регионално</a:t>
            </a:r>
            <a:r>
              <a:rPr lang="bg-BG" sz="2000" b="1" spc="-5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</a:t>
            </a:r>
            <a:r>
              <a:rPr lang="bg-BG" sz="2000" b="1" spc="-28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местно</a:t>
            </a:r>
            <a:r>
              <a:rPr lang="bg-BG" sz="2000" b="1" spc="-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развитие.</a:t>
            </a:r>
          </a:p>
          <a:p>
            <a:pPr marL="179070" marR="69850" indent="472440" algn="just">
              <a:spcBef>
                <a:spcPts val="600"/>
              </a:spcBef>
              <a:spcAft>
                <a:spcPts val="0"/>
              </a:spcAft>
            </a:pPr>
            <a:r>
              <a:rPr lang="bg-BG" sz="2000" b="1" dirty="0">
                <a:latin typeface="Times New Roman"/>
                <a:ea typeface="Times New Roman"/>
              </a:rPr>
              <a:t>ПИРО се изработва за цялата територия на общината, като могат да се определят зони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за прилагане на интегриран подход за удовлетворяване на идентифицираните нужди и за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подкрепа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на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потенциалите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за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развитие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на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възможностите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за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коопериране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със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>
                <a:latin typeface="Times New Roman"/>
                <a:ea typeface="Times New Roman"/>
              </a:rPr>
              <a:t>съседни</a:t>
            </a:r>
            <a:r>
              <a:rPr lang="bg-BG" sz="2000" b="1" spc="5" dirty="0">
                <a:latin typeface="Times New Roman"/>
                <a:ea typeface="Times New Roman"/>
              </a:rPr>
              <a:t> </a:t>
            </a:r>
            <a:r>
              <a:rPr lang="bg-BG" sz="2000" b="1" dirty="0" smtClean="0">
                <a:latin typeface="Times New Roman"/>
                <a:ea typeface="Times New Roman"/>
              </a:rPr>
              <a:t>общини.</a:t>
            </a:r>
            <a:endParaRPr lang="bg-BG" sz="2000" b="1" dirty="0">
              <a:latin typeface="Times New Roman"/>
              <a:ea typeface="Times New Roman"/>
            </a:endParaRPr>
          </a:p>
          <a:p>
            <a:pPr marL="179070">
              <a:spcBef>
                <a:spcPts val="600"/>
              </a:spcBef>
            </a:pPr>
            <a:r>
              <a:rPr lang="bg-BG" sz="2000" dirty="0">
                <a:latin typeface="Times New Roman"/>
                <a:ea typeface="Times New Roman"/>
              </a:rPr>
              <a:t> </a:t>
            </a:r>
            <a:endParaRPr lang="bg-BG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260648"/>
            <a:ext cx="75608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310"/>
              </a:spcBef>
              <a:buSzPts val="1200"/>
              <a:tabLst>
                <a:tab pos="636905" algn="l"/>
              </a:tabLst>
            </a:pPr>
            <a:r>
              <a:rPr lang="bg-BG" sz="2000" b="1" kern="0" dirty="0" smtClean="0">
                <a:solidFill>
                  <a:srgbClr val="C00000"/>
                </a:solidFill>
                <a:latin typeface="Times New Roman"/>
                <a:ea typeface="Times New Roman"/>
              </a:rPr>
              <a:t>ЦЕЛИ</a:t>
            </a:r>
            <a:r>
              <a:rPr lang="bg-BG" sz="2000" b="1" kern="0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bg-BG" sz="2000" b="1" kern="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И</a:t>
            </a:r>
            <a:r>
              <a:rPr lang="bg-BG" sz="2000" b="1" kern="0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bg-BG" sz="2000" b="1" kern="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ОБХВАТ</a:t>
            </a:r>
            <a:r>
              <a:rPr lang="bg-BG" sz="2000" b="1" kern="0" spc="-1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bg-BG" sz="2000" b="1" kern="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НА</a:t>
            </a:r>
            <a:r>
              <a:rPr lang="bg-BG" sz="2000" b="1" kern="0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bg-BG" sz="2000" b="1" kern="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ПИРО</a:t>
            </a:r>
            <a:endParaRPr lang="bg-BG" sz="2000" b="1" kern="0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015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864096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0000">
                <a:schemeClr val="accent4">
                  <a:tint val="37000"/>
                  <a:satMod val="300000"/>
                  <a:lumMod val="40000"/>
                  <a:lumOff val="60000"/>
                  <a:alpha val="7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ОСНОВНИ СТЪПКИ ЗА ПОДГОТОВКА НА ПЛАН ЗА ИНТЕГРИРАНО РАЗВИТИЕ НА ОБЩИНА РАДОМИР</a:t>
            </a:r>
            <a:endParaRPr lang="bg-BG" sz="2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268760"/>
            <a:ext cx="8496944" cy="3603359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70000"/>
                </a:schemeClr>
              </a:gs>
              <a:gs pos="8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marL="86360" marR="83820" algn="just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</a:pPr>
            <a:r>
              <a:rPr lang="bg-BG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Правилникът за прилагане на Закона за регионалното развитие(ППЗРР) е нормативният</a:t>
            </a:r>
            <a:r>
              <a:rPr lang="bg-BG" sz="2000" spc="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акт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уреждащ</a:t>
            </a:r>
            <a:r>
              <a:rPr lang="bg-BG" sz="2000" spc="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условията,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редът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сроковете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за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изготвяне,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съгласуване,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приемане, актуализиране, изпълнение и наблюдение на Националната концепция за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регионално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пространствено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развитие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(НКРПР),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Интегрираните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териториални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стратегии за развитие на регионите за планиране от ниво 2 (ИТСР) и Плановете за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интегрирано</a:t>
            </a:r>
            <a:r>
              <a:rPr lang="bg-BG" sz="2000" spc="-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развитие</a:t>
            </a:r>
            <a:r>
              <a:rPr lang="bg-BG" sz="2000" spc="-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bg-BG" sz="2000" spc="-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общините</a:t>
            </a:r>
            <a:r>
              <a:rPr lang="bg-BG" sz="2000" spc="-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(ПИРО).</a:t>
            </a:r>
            <a:r>
              <a:rPr lang="bg-BG" sz="2000" spc="-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Тези</a:t>
            </a:r>
            <a:r>
              <a:rPr lang="bg-BG" sz="2000" spc="-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документи</a:t>
            </a:r>
            <a:r>
              <a:rPr lang="bg-BG" sz="2000" spc="-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служат</a:t>
            </a:r>
            <a:r>
              <a:rPr lang="bg-BG" sz="2000" spc="-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за</a:t>
            </a:r>
            <a:r>
              <a:rPr lang="bg-BG" sz="2000" spc="-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идентифициране</a:t>
            </a:r>
            <a:r>
              <a:rPr lang="bg-BG" sz="2000" spc="-2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проекти,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допринасящи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за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постигане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националните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цели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приоритетите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за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регионално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местно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развитие,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т.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ч.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концепции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за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интегрирани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териториални</a:t>
            </a:r>
            <a:r>
              <a:rPr lang="bg-BG" sz="20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Times New Roman"/>
                <a:ea typeface="Times New Roman"/>
              </a:rPr>
              <a:t>инвестиции.</a:t>
            </a:r>
            <a:endParaRPr lang="bg-BG" sz="20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285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8064896" cy="686976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/>
          <a:lstStyle/>
          <a:p>
            <a:pPr algn="ctr"/>
            <a:r>
              <a:rPr lang="bg-BG" sz="2400" b="1" dirty="0" smtClean="0">
                <a:solidFill>
                  <a:srgbClr val="C00000"/>
                </a:solidFill>
              </a:rPr>
              <a:t>ИЗГОТВЯНЕ, СЪГЛАСУВАНЕ, ПРИЕМАНЕ, АКТУАЛИЗИРАНЕ И ИЗПЪЛНЕНИЕ НА ПИРО</a:t>
            </a:r>
            <a:endParaRPr lang="bg-BG" sz="24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124744"/>
            <a:ext cx="8064896" cy="496174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70000"/>
                </a:schemeClr>
              </a:gs>
              <a:gs pos="8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marL="742950" marR="90170" lvl="1" indent="-28575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Кметът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6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общината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организира</a:t>
            </a:r>
            <a:r>
              <a:rPr lang="bg-BG" b="1" spc="-6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изработването,</a:t>
            </a:r>
            <a:r>
              <a:rPr lang="bg-BG" b="1" spc="-6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съгласуването</a:t>
            </a:r>
            <a:r>
              <a:rPr lang="bg-BG" b="1" spc="-5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актуализирането</a:t>
            </a:r>
            <a:r>
              <a:rPr lang="bg-BG" b="1" spc="-29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ПИРО.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Осъществява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координацията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контрола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върху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процеса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28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разработването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съгласуването на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Плана;</a:t>
            </a:r>
            <a:endParaRPr lang="bg-BG" sz="1600" b="1" dirty="0">
              <a:latin typeface="Times New Roman"/>
              <a:ea typeface="Symbol"/>
              <a:cs typeface="Symbol"/>
            </a:endParaRPr>
          </a:p>
          <a:p>
            <a:pPr marL="742950" marR="88265" lvl="1" indent="-285750" algn="just">
              <a:lnSpc>
                <a:spcPct val="115000"/>
              </a:lnSpc>
              <a:spcBef>
                <a:spcPts val="58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ПИРО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се обсъжда 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съгласува с широк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кръг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заинтересовани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страни,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имащи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отношение</a:t>
            </a:r>
            <a:r>
              <a:rPr lang="bg-BG" b="1" spc="-6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към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развитието</a:t>
            </a:r>
            <a:r>
              <a:rPr lang="bg-BG" b="1" spc="-5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6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общината,</a:t>
            </a:r>
            <a:r>
              <a:rPr lang="bg-BG" b="1" spc="-6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като</a:t>
            </a:r>
            <a:r>
              <a:rPr lang="bg-BG" b="1" spc="-5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получените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становища</a:t>
            </a:r>
            <a:r>
              <a:rPr lang="bg-BG" b="1" spc="-6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-4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коментари</a:t>
            </a:r>
            <a:r>
              <a:rPr lang="bg-BG" b="1" spc="-28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се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отразяват по преценка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 Общинския съвет;</a:t>
            </a:r>
            <a:endParaRPr lang="bg-BG" sz="1600" b="1" dirty="0">
              <a:latin typeface="Times New Roman"/>
              <a:ea typeface="Symbol"/>
              <a:cs typeface="Symbol"/>
            </a:endParaRPr>
          </a:p>
          <a:p>
            <a:pPr marL="742950" marR="83185" lvl="1" indent="-285750" algn="just">
              <a:lnSpc>
                <a:spcPct val="113000"/>
              </a:lnSpc>
              <a:spcBef>
                <a:spcPts val="58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Кметът на общината публикува на интернет страницата на общината проекта 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ПИРО</a:t>
            </a:r>
            <a:r>
              <a:rPr lang="bg-BG" b="1" spc="2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3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отправя</a:t>
            </a:r>
            <a:r>
              <a:rPr lang="bg-BG" b="1" spc="2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покана</a:t>
            </a:r>
            <a:r>
              <a:rPr lang="bg-BG" b="1" spc="2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2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публично</a:t>
            </a:r>
            <a:r>
              <a:rPr lang="bg-BG" b="1" spc="2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обсъждане,</a:t>
            </a:r>
            <a:r>
              <a:rPr lang="bg-BG" b="1" spc="2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съдържаща</a:t>
            </a:r>
            <a:r>
              <a:rPr lang="bg-BG" b="1" spc="2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мястото</a:t>
            </a:r>
            <a:r>
              <a:rPr lang="bg-BG" b="1" spc="2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3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датата</a:t>
            </a:r>
            <a:r>
              <a:rPr lang="bg-BG" b="1" spc="2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 smtClean="0">
                <a:latin typeface="Times New Roman"/>
                <a:ea typeface="Symbol"/>
                <a:cs typeface="Symbol"/>
              </a:rPr>
              <a:t>за </a:t>
            </a:r>
            <a:r>
              <a:rPr lang="bg-BG" b="1" spc="-5" dirty="0" smtClean="0">
                <a:latin typeface="Times New Roman"/>
                <a:ea typeface="Times New Roman"/>
              </a:rPr>
              <a:t>неговото</a:t>
            </a:r>
            <a:r>
              <a:rPr lang="bg-BG" b="1" spc="-75" dirty="0" smtClean="0">
                <a:latin typeface="Times New Roman"/>
                <a:ea typeface="Times New Roman"/>
              </a:rPr>
              <a:t> </a:t>
            </a:r>
            <a:r>
              <a:rPr lang="bg-BG" b="1" spc="-5" dirty="0">
                <a:latin typeface="Times New Roman"/>
                <a:ea typeface="Times New Roman"/>
              </a:rPr>
              <a:t>провеждане.</a:t>
            </a:r>
            <a:r>
              <a:rPr lang="bg-BG" b="1" spc="-60" dirty="0">
                <a:latin typeface="Times New Roman"/>
                <a:ea typeface="Times New Roman"/>
              </a:rPr>
              <a:t> </a:t>
            </a:r>
            <a:r>
              <a:rPr lang="bg-BG" b="1" spc="-5" dirty="0">
                <a:latin typeface="Times New Roman"/>
                <a:ea typeface="Times New Roman"/>
              </a:rPr>
              <a:t>Процесът</a:t>
            </a:r>
            <a:r>
              <a:rPr lang="bg-BG" b="1" spc="-70" dirty="0">
                <a:latin typeface="Times New Roman"/>
                <a:ea typeface="Times New Roman"/>
              </a:rPr>
              <a:t> </a:t>
            </a:r>
            <a:r>
              <a:rPr lang="bg-BG" b="1" dirty="0">
                <a:latin typeface="Times New Roman"/>
                <a:ea typeface="Times New Roman"/>
              </a:rPr>
              <a:t>на</a:t>
            </a:r>
            <a:r>
              <a:rPr lang="bg-BG" b="1" spc="-75" dirty="0">
                <a:latin typeface="Times New Roman"/>
                <a:ea typeface="Times New Roman"/>
              </a:rPr>
              <a:t> </a:t>
            </a:r>
            <a:r>
              <a:rPr lang="bg-BG" b="1" dirty="0">
                <a:latin typeface="Times New Roman"/>
                <a:ea typeface="Times New Roman"/>
              </a:rPr>
              <a:t>публично</a:t>
            </a:r>
            <a:r>
              <a:rPr lang="bg-BG" b="1" spc="-75" dirty="0">
                <a:latin typeface="Times New Roman"/>
                <a:ea typeface="Times New Roman"/>
              </a:rPr>
              <a:t> </a:t>
            </a:r>
            <a:r>
              <a:rPr lang="bg-BG" b="1" dirty="0">
                <a:latin typeface="Times New Roman"/>
                <a:ea typeface="Times New Roman"/>
              </a:rPr>
              <a:t>обсъждане</a:t>
            </a:r>
            <a:r>
              <a:rPr lang="bg-BG" b="1" spc="-75" dirty="0">
                <a:latin typeface="Times New Roman"/>
                <a:ea typeface="Times New Roman"/>
              </a:rPr>
              <a:t> </a:t>
            </a:r>
            <a:r>
              <a:rPr lang="bg-BG" b="1" dirty="0">
                <a:latin typeface="Times New Roman"/>
                <a:ea typeface="Times New Roman"/>
              </a:rPr>
              <a:t>се</a:t>
            </a:r>
            <a:r>
              <a:rPr lang="bg-BG" b="1" spc="-80" dirty="0">
                <a:latin typeface="Times New Roman"/>
                <a:ea typeface="Times New Roman"/>
              </a:rPr>
              <a:t> </a:t>
            </a:r>
            <a:r>
              <a:rPr lang="bg-BG" b="1" dirty="0" smtClean="0">
                <a:latin typeface="Times New Roman"/>
                <a:ea typeface="Times New Roman"/>
              </a:rPr>
              <a:t>протоколира</a:t>
            </a:r>
            <a:r>
              <a:rPr lang="bg-BG" b="1" spc="-290" dirty="0" smtClean="0">
                <a:latin typeface="Times New Roman"/>
                <a:ea typeface="Times New Roman"/>
              </a:rPr>
              <a:t> </a:t>
            </a:r>
            <a:r>
              <a:rPr lang="bg-BG" b="1" dirty="0">
                <a:latin typeface="Times New Roman"/>
                <a:ea typeface="Times New Roman"/>
              </a:rPr>
              <a:t>с отразени становища от заинтересованите страни. Протоколът е неразделна част</a:t>
            </a:r>
            <a:r>
              <a:rPr lang="bg-BG" b="1" spc="-285" dirty="0">
                <a:latin typeface="Times New Roman"/>
                <a:ea typeface="Times New Roman"/>
              </a:rPr>
              <a:t> </a:t>
            </a:r>
            <a:r>
              <a:rPr lang="bg-BG" b="1" dirty="0">
                <a:latin typeface="Times New Roman"/>
                <a:ea typeface="Times New Roman"/>
              </a:rPr>
              <a:t>от проекта на ПИРО при внасянето му за разглеждане и приемане от Общинския</a:t>
            </a:r>
            <a:r>
              <a:rPr lang="bg-BG" b="1" spc="-285" dirty="0">
                <a:latin typeface="Times New Roman"/>
                <a:ea typeface="Times New Roman"/>
              </a:rPr>
              <a:t> </a:t>
            </a:r>
            <a:r>
              <a:rPr lang="bg-BG" b="1" dirty="0">
                <a:latin typeface="Times New Roman"/>
                <a:ea typeface="Times New Roman"/>
              </a:rPr>
              <a:t>съвет;</a:t>
            </a:r>
            <a:endParaRPr lang="bg-BG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851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404664"/>
            <a:ext cx="7992888" cy="4600105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70000"/>
                </a:schemeClr>
              </a:gs>
              <a:gs pos="8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marL="742950" marR="83185" lvl="1" indent="-2857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ПИРО се обсъжда и приема от Общинския съвет по предложение на кмета 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общината в срок до 3 месеца преди началото на периода на неговото </a:t>
            </a:r>
            <a:r>
              <a:rPr lang="bg-BG" b="1" dirty="0" smtClean="0">
                <a:latin typeface="Times New Roman"/>
                <a:ea typeface="Symbol"/>
                <a:cs typeface="Symbol"/>
              </a:rPr>
              <a:t>действие;</a:t>
            </a:r>
            <a:endParaRPr lang="bg-BG" sz="1600" b="1" dirty="0">
              <a:latin typeface="Times New Roman"/>
              <a:ea typeface="Symbol"/>
              <a:cs typeface="Symbol"/>
            </a:endParaRPr>
          </a:p>
          <a:p>
            <a:pPr marL="742950" marR="85725" lvl="1" indent="-285750" algn="just">
              <a:lnSpc>
                <a:spcPct val="113000"/>
              </a:lnSpc>
              <a:spcBef>
                <a:spcPts val="590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Одобреният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ПИРО</a:t>
            </a:r>
            <a:r>
              <a:rPr lang="bg-BG" b="1" spc="-1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се</a:t>
            </a:r>
            <a:r>
              <a:rPr lang="bg-BG" b="1" spc="-3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представя</a:t>
            </a:r>
            <a:r>
              <a:rPr lang="bg-BG" b="1" spc="-1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от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кмета</a:t>
            </a:r>
            <a:r>
              <a:rPr lang="bg-BG" b="1" spc="-1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1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общината</a:t>
            </a:r>
            <a:r>
              <a:rPr lang="bg-BG" b="1" spc="-1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пред</a:t>
            </a:r>
            <a:r>
              <a:rPr lang="bg-BG" b="1" spc="-3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съответния Областен</a:t>
            </a:r>
            <a:r>
              <a:rPr lang="bg-BG" b="1" spc="-29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съвет за развитие в срок до три месеца от неговото приемане от съответния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Общински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съвет;</a:t>
            </a:r>
            <a:endParaRPr lang="bg-BG" sz="1600" b="1" dirty="0">
              <a:latin typeface="Times New Roman"/>
              <a:ea typeface="Symbol"/>
              <a:cs typeface="Symbol"/>
            </a:endParaRPr>
          </a:p>
          <a:p>
            <a:pPr marL="742950" lvl="1" indent="-285750" algn="just">
              <a:spcBef>
                <a:spcPts val="58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ПИРО и решението на Общинския съвет за неговото приемане се публикуват 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страницата на общината в интернет и на портала за обществени консултации 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Министерския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съвет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в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срок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до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пет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работни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дни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датата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решението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приемането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му</a:t>
            </a:r>
            <a:r>
              <a:rPr lang="bg-BG" b="1" dirty="0" smtClean="0">
                <a:latin typeface="Times New Roman"/>
                <a:ea typeface="Symbol"/>
                <a:cs typeface="Symbol"/>
              </a:rPr>
              <a:t>.</a:t>
            </a:r>
            <a:r>
              <a:rPr lang="bg-BG" dirty="0">
                <a:latin typeface="Times New Roman"/>
                <a:ea typeface="Symbol"/>
                <a:cs typeface="Symbol"/>
              </a:rPr>
              <a:t> </a:t>
            </a:r>
            <a:endParaRPr lang="bg-BG" dirty="0" smtClean="0">
              <a:latin typeface="Times New Roman"/>
              <a:ea typeface="Symbol"/>
              <a:cs typeface="Symbol"/>
            </a:endParaRPr>
          </a:p>
          <a:p>
            <a:pPr marL="742950" marR="83820" lvl="1" indent="-285750" algn="just">
              <a:lnSpc>
                <a:spcPct val="115000"/>
              </a:lnSpc>
              <a:spcBef>
                <a:spcPts val="580"/>
              </a:spcBef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Финансирането</a:t>
            </a:r>
            <a:r>
              <a:rPr lang="bg-BG" b="1" spc="5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процеса</a:t>
            </a:r>
            <a:r>
              <a:rPr lang="bg-BG" b="1" spc="5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изработване,</a:t>
            </a:r>
            <a:r>
              <a:rPr lang="bg-BG" b="1" spc="5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съгласуване</a:t>
            </a:r>
            <a:r>
              <a:rPr lang="bg-BG" b="1" spc="5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с</a:t>
            </a:r>
            <a:r>
              <a:rPr lang="bg-BG" b="1" spc="5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партньорите</a:t>
            </a:r>
            <a:r>
              <a:rPr lang="bg-BG" b="1" spc="5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и</a:t>
            </a:r>
            <a:r>
              <a:rPr lang="bg-BG" b="1" spc="5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актуализиране на ПИРО се осъществява чрез бюджета на общината и/или със</a:t>
            </a:r>
            <a:r>
              <a:rPr lang="bg-BG" b="1" spc="5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средства от фондовете на Европейския съюз</a:t>
            </a:r>
            <a:r>
              <a:rPr lang="bg-BG" b="1" dirty="0" smtClean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;</a:t>
            </a:r>
            <a:endParaRPr lang="bg-BG" sz="1600" b="1" dirty="0">
              <a:effectLst/>
              <a:latin typeface="Times New Roman"/>
              <a:ea typeface="Symbol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05207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450627"/>
            <a:ext cx="8208912" cy="521739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70000"/>
                </a:schemeClr>
              </a:gs>
              <a:gs pos="8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585"/>
              </a:spcBef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ПИРО</a:t>
            </a:r>
            <a:r>
              <a:rPr lang="bg-BG" b="1" spc="-10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се</a:t>
            </a:r>
            <a:r>
              <a:rPr lang="bg-BG" b="1" spc="-10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актуализира</a:t>
            </a:r>
            <a:r>
              <a:rPr lang="bg-BG" b="1" spc="-10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при</a:t>
            </a:r>
            <a:r>
              <a:rPr lang="bg-BG" b="1" spc="-5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наличие</a:t>
            </a:r>
            <a:r>
              <a:rPr lang="bg-BG" b="1" spc="-10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на</a:t>
            </a:r>
            <a:r>
              <a:rPr lang="bg-BG" b="1" spc="-25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някое</a:t>
            </a:r>
            <a:r>
              <a:rPr lang="bg-BG" b="1" spc="-10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от</a:t>
            </a:r>
            <a:r>
              <a:rPr lang="bg-BG" b="1" spc="-10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следните</a:t>
            </a:r>
            <a:r>
              <a:rPr lang="bg-BG" b="1" spc="-5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solidFill>
                  <a:srgbClr val="000000"/>
                </a:solidFill>
                <a:latin typeface="Times New Roman"/>
                <a:ea typeface="Symbol"/>
                <a:cs typeface="Symbol"/>
              </a:rPr>
              <a:t>обстоятелства:</a:t>
            </a:r>
            <a:endParaRPr lang="bg-BG" sz="1600" b="1" dirty="0">
              <a:solidFill>
                <a:srgbClr val="000000"/>
              </a:solidFill>
              <a:latin typeface="Times New Roman"/>
              <a:ea typeface="Symbol"/>
              <a:cs typeface="Symbol"/>
            </a:endParaRPr>
          </a:p>
          <a:p>
            <a:pPr marL="1143000" marR="90170" lvl="2" indent="-228600" algn="just">
              <a:lnSpc>
                <a:spcPct val="106000"/>
              </a:lnSpc>
              <a:spcBef>
                <a:spcPts val="800"/>
              </a:spcBef>
              <a:buSzPts val="1200"/>
              <a:buFont typeface="Courier New"/>
              <a:buChar char="o"/>
              <a:tabLst>
                <a:tab pos="1001395" algn="l"/>
              </a:tabLst>
            </a:pP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при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съществени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промени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на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икономическите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и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социалните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условия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в</a:t>
            </a:r>
            <a:r>
              <a:rPr lang="bg-BG" sz="1400" i="1" spc="-28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общината;</a:t>
            </a:r>
          </a:p>
          <a:p>
            <a:pPr marL="1143000" marR="86995" lvl="2" indent="-228600" algn="just">
              <a:lnSpc>
                <a:spcPct val="106000"/>
              </a:lnSpc>
              <a:spcBef>
                <a:spcPts val="725"/>
              </a:spcBef>
              <a:buSzPts val="1200"/>
              <a:buFont typeface="Courier New"/>
              <a:buChar char="o"/>
              <a:tabLst>
                <a:tab pos="1001395" algn="l"/>
              </a:tabLst>
            </a:pP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в резултат на промени в свързаното с него национално законодателство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или в</a:t>
            </a:r>
            <a:r>
              <a:rPr lang="bg-BG" sz="1400" i="1" spc="-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правото</a:t>
            </a:r>
            <a:r>
              <a:rPr lang="bg-BG" sz="1400" i="1" spc="-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на</a:t>
            </a:r>
            <a:r>
              <a:rPr lang="bg-BG" sz="1400" i="1" spc="-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ЕС;</a:t>
            </a:r>
          </a:p>
          <a:p>
            <a:pPr marL="1143000" marR="88900" lvl="2" indent="-228600" algn="just">
              <a:lnSpc>
                <a:spcPct val="106000"/>
              </a:lnSpc>
              <a:spcBef>
                <a:spcPts val="715"/>
              </a:spcBef>
              <a:buSzPts val="1200"/>
              <a:buFont typeface="Courier New"/>
              <a:buChar char="o"/>
              <a:tabLst>
                <a:tab pos="1039495" algn="l"/>
              </a:tabLst>
            </a:pP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при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съществени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промени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в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национални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или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секторни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стратегии,</a:t>
            </a:r>
            <a:r>
              <a:rPr lang="bg-BG" sz="1400" i="1" spc="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концепции</a:t>
            </a:r>
            <a:r>
              <a:rPr lang="bg-BG" sz="1400" i="1" spc="-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и</a:t>
            </a:r>
            <a:r>
              <a:rPr lang="bg-BG" sz="1400" i="1" spc="-1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програми,</a:t>
            </a:r>
            <a:r>
              <a:rPr lang="bg-BG" sz="1400" i="1" spc="-1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влияещи</a:t>
            </a:r>
            <a:r>
              <a:rPr lang="bg-BG" sz="1400" i="1" spc="-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върху</a:t>
            </a:r>
            <a:r>
              <a:rPr lang="bg-BG" sz="1400" i="1" spc="-4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изпълнението на</a:t>
            </a:r>
            <a:r>
              <a:rPr lang="bg-BG" sz="1400" i="1" spc="-10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 smtClean="0">
                <a:solidFill>
                  <a:srgbClr val="000000"/>
                </a:solidFill>
                <a:latin typeface="Times New Roman"/>
                <a:ea typeface="Courier New"/>
              </a:rPr>
              <a:t>плана;</a:t>
            </a:r>
          </a:p>
          <a:p>
            <a:pPr marL="1143000" marR="88900" lvl="2" indent="-228600" algn="just">
              <a:lnSpc>
                <a:spcPct val="106000"/>
              </a:lnSpc>
              <a:spcBef>
                <a:spcPts val="715"/>
              </a:spcBef>
              <a:buSzPts val="1200"/>
              <a:buFont typeface="Courier New"/>
              <a:buChar char="o"/>
              <a:tabLst>
                <a:tab pos="1039495" algn="l"/>
              </a:tabLst>
            </a:pPr>
            <a:r>
              <a:rPr lang="bg-BG" sz="1400" i="1" dirty="0" smtClean="0">
                <a:solidFill>
                  <a:srgbClr val="000000"/>
                </a:solidFill>
                <a:latin typeface="Times New Roman"/>
                <a:ea typeface="Courier New"/>
              </a:rPr>
              <a:t>при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приемане или изменение на бюджета на общината и утвърждаване на</a:t>
            </a:r>
            <a:r>
              <a:rPr lang="bg-BG" sz="1400" i="1" spc="-28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индикативните разчети за средствата от Европейския съюз се актуализира</a:t>
            </a:r>
            <a:r>
              <a:rPr lang="bg-BG" sz="1400" i="1" spc="-28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и</a:t>
            </a:r>
            <a:r>
              <a:rPr lang="bg-BG" sz="1400" i="1" spc="-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програмата за</a:t>
            </a:r>
            <a:r>
              <a:rPr lang="bg-BG" sz="1400" i="1" spc="-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реализиране</a:t>
            </a:r>
            <a:r>
              <a:rPr lang="bg-BG" sz="1400" i="1" spc="-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на</a:t>
            </a:r>
            <a:r>
              <a:rPr lang="bg-BG" sz="1400" i="1" spc="-5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Courier New"/>
              </a:rPr>
              <a:t>плана</a:t>
            </a:r>
            <a:r>
              <a:rPr lang="bg-BG" sz="1400" i="1" dirty="0" smtClean="0">
                <a:solidFill>
                  <a:srgbClr val="000000"/>
                </a:solidFill>
                <a:latin typeface="Times New Roman"/>
                <a:ea typeface="Courier New"/>
              </a:rPr>
              <a:t>.</a:t>
            </a:r>
            <a:r>
              <a:rPr lang="bg-BG" dirty="0">
                <a:latin typeface="Times New Roman"/>
                <a:ea typeface="Symbol"/>
                <a:cs typeface="Symbol"/>
              </a:rPr>
              <a:t> </a:t>
            </a:r>
            <a:endParaRPr lang="bg-BG" dirty="0" smtClean="0">
              <a:latin typeface="Times New Roman"/>
              <a:ea typeface="Symbol"/>
              <a:cs typeface="Symbol"/>
            </a:endParaRPr>
          </a:p>
          <a:p>
            <a:pPr marL="742950" marR="86360" lvl="1" indent="-285750" algn="just">
              <a:lnSpc>
                <a:spcPct val="115000"/>
              </a:lnSpc>
              <a:spcBef>
                <a:spcPts val="6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 smtClean="0">
                <a:latin typeface="Times New Roman"/>
                <a:ea typeface="Symbol"/>
                <a:cs typeface="Symbol"/>
              </a:rPr>
              <a:t>За</a:t>
            </a:r>
            <a:r>
              <a:rPr lang="bg-BG" b="1" spc="5" dirty="0" smtClean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ефективното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ефикасното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изпълнение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ПИРО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spc="5" dirty="0" smtClean="0">
                <a:latin typeface="Times New Roman"/>
                <a:ea typeface="Symbol"/>
                <a:cs typeface="Symbol"/>
              </a:rPr>
              <a:t>се приема </a:t>
            </a:r>
            <a:r>
              <a:rPr lang="bg-BG" b="1" dirty="0" smtClean="0">
                <a:latin typeface="Times New Roman"/>
                <a:ea typeface="Symbol"/>
                <a:cs typeface="Symbol"/>
              </a:rPr>
              <a:t>програма</a:t>
            </a:r>
            <a:r>
              <a:rPr lang="bg-BG" b="1" spc="5" dirty="0" smtClean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неговата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реализация, в която са посочени източниците на финансиране и е съобразена с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размера</a:t>
            </a:r>
            <a:r>
              <a:rPr lang="bg-BG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3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осигуреното</a:t>
            </a:r>
            <a:r>
              <a:rPr lang="bg-BG" b="1" spc="-3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финансиране</a:t>
            </a:r>
            <a:r>
              <a:rPr lang="bg-BG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в</a:t>
            </a:r>
            <a:r>
              <a:rPr lang="bg-BG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тригодишната</a:t>
            </a:r>
            <a:r>
              <a:rPr lang="bg-BG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бюджетна</a:t>
            </a:r>
            <a:r>
              <a:rPr lang="bg-BG" b="1" spc="-3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прогноза,</a:t>
            </a:r>
            <a:r>
              <a:rPr lang="bg-BG" b="1" spc="-3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когато</a:t>
            </a:r>
            <a:r>
              <a:rPr lang="bg-BG" b="1" spc="-29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е предвидено такова, може да се актуализира при необходимост с решение 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Общинския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съвет по</a:t>
            </a:r>
            <a:r>
              <a:rPr lang="bg-BG" b="1" spc="-1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предложение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кмета на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общината</a:t>
            </a:r>
            <a:r>
              <a:rPr lang="bg-BG" b="1" dirty="0" smtClean="0">
                <a:latin typeface="Times New Roman"/>
                <a:ea typeface="Symbol"/>
                <a:cs typeface="Symbol"/>
              </a:rPr>
              <a:t>;</a:t>
            </a:r>
            <a:endParaRPr lang="bg-BG" sz="2000" i="1" dirty="0">
              <a:solidFill>
                <a:srgbClr val="000000"/>
              </a:solidFill>
              <a:latin typeface="Times New Roman"/>
              <a:ea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0998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404664"/>
            <a:ext cx="7920880" cy="3733714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70000"/>
                </a:schemeClr>
              </a:gs>
              <a:gs pos="8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marL="742950" marR="86360" lvl="1" indent="-285750" algn="just">
              <a:lnSpc>
                <a:spcPct val="115000"/>
              </a:lnSpc>
              <a:spcBef>
                <a:spcPts val="35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 smtClean="0">
                <a:latin typeface="Times New Roman"/>
                <a:ea typeface="Symbol"/>
                <a:cs typeface="Symbol"/>
              </a:rPr>
              <a:t>Изпълнението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 ПИРО се отчита чрез годишните доклади за наблюдението 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изпълнението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му,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изготвени на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база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програмата за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реализация;</a:t>
            </a:r>
            <a:endParaRPr lang="bg-BG" sz="1600" b="1" dirty="0">
              <a:latin typeface="Times New Roman"/>
              <a:ea typeface="Symbol"/>
              <a:cs typeface="Symbol"/>
            </a:endParaRPr>
          </a:p>
          <a:p>
            <a:pPr marL="742950" marR="88900" lvl="1" indent="-285750" algn="just">
              <a:lnSpc>
                <a:spcPct val="113000"/>
              </a:lnSpc>
              <a:spcBef>
                <a:spcPts val="590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Кметът на общината и Общинският съвет осигуряват информация и публичност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ПИРО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в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съответствие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със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своите компетенции;</a:t>
            </a:r>
            <a:endParaRPr lang="bg-BG" sz="1600" b="1" dirty="0">
              <a:latin typeface="Times New Roman"/>
              <a:ea typeface="Symbol"/>
              <a:cs typeface="Symbol"/>
            </a:endParaRPr>
          </a:p>
          <a:p>
            <a:pPr marL="742950" marR="88900" lvl="1" indent="-285750" algn="just">
              <a:lnSpc>
                <a:spcPct val="115000"/>
              </a:lnSpc>
              <a:spcBef>
                <a:spcPts val="6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Кметът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общината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внася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обсъждане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одобряване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общинския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съвет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доклади за резултатите от междинната и </a:t>
            </a:r>
            <a:r>
              <a:rPr lang="bg-BG" b="1" dirty="0" smtClean="0">
                <a:latin typeface="Times New Roman"/>
                <a:ea typeface="Symbol"/>
                <a:cs typeface="Symbol"/>
              </a:rPr>
              <a:t>следващите оценки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 изпълнението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 ПИРО. Докладите се публикуват на страницата на общината в интернет и 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портала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обществени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консултации на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Министерския съвет.</a:t>
            </a:r>
            <a:endParaRPr lang="bg-BG" sz="1600" b="1" dirty="0">
              <a:effectLst/>
              <a:latin typeface="Times New Roman"/>
              <a:ea typeface="Symbol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743189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920880" cy="548640"/>
          </a:xfrm>
          <a:gradFill>
            <a:gsLst>
              <a:gs pos="0">
                <a:schemeClr val="accent2">
                  <a:lumMod val="40000"/>
                  <a:lumOff val="60000"/>
                  <a:alpha val="70000"/>
                </a:schemeClr>
              </a:gs>
              <a:gs pos="8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/>
          <a:lstStyle/>
          <a:p>
            <a:pPr algn="ctr"/>
            <a:r>
              <a:rPr lang="bg-BG" sz="3600" dirty="0" smtClean="0">
                <a:solidFill>
                  <a:srgbClr val="C00000"/>
                </a:solidFill>
              </a:rPr>
              <a:t>НАБЛЮДЕНИЕ НА ПИРО</a:t>
            </a:r>
            <a:endParaRPr lang="bg-BG" sz="36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052736"/>
            <a:ext cx="8208912" cy="436183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0000">
                <a:schemeClr val="accent4">
                  <a:tint val="37000"/>
                  <a:satMod val="300000"/>
                  <a:lumMod val="40000"/>
                  <a:lumOff val="60000"/>
                  <a:alpha val="7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marL="342900" marR="83820" lvl="0" indent="-342900" algn="just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Орган</a:t>
            </a:r>
            <a:r>
              <a:rPr lang="bg-BG" b="1" spc="-3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-3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наблюдение</a:t>
            </a:r>
            <a:r>
              <a:rPr lang="bg-BG" b="1" spc="-3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2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ПИРО</a:t>
            </a:r>
            <a:r>
              <a:rPr lang="bg-BG" b="1" spc="-3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е</a:t>
            </a:r>
            <a:r>
              <a:rPr lang="bg-BG" b="1" spc="-2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Общинският</a:t>
            </a:r>
            <a:r>
              <a:rPr lang="bg-BG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съвет.</a:t>
            </a:r>
            <a:r>
              <a:rPr lang="bg-BG" b="1" spc="-2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В</a:t>
            </a:r>
            <a:r>
              <a:rPr lang="bg-BG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процеса</a:t>
            </a:r>
            <a:r>
              <a:rPr lang="bg-BG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3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наблюдение</a:t>
            </a:r>
            <a:r>
              <a:rPr lang="bg-BG" b="1" spc="-3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28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изпълнението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ПИРО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Общинският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съвет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осигурява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участието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заинтересованите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органи,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организации,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физически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юридически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лица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спазване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принципа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партньорство,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публичност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прозрачност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изпълнението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плана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интегрирано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развитие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общината;</a:t>
            </a:r>
            <a:endParaRPr lang="bg-BG" sz="1600" b="1" dirty="0">
              <a:latin typeface="Times New Roman"/>
              <a:ea typeface="Symbol"/>
              <a:cs typeface="Symbol"/>
            </a:endParaRPr>
          </a:p>
          <a:p>
            <a:pPr marL="342900" marR="85090" lvl="0" indent="-342900" algn="just">
              <a:lnSpc>
                <a:spcPct val="115000"/>
              </a:lnSpc>
              <a:spcBef>
                <a:spcPts val="580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Финансовото и техническото обезпечаване на дейността по наблюдението 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ПИРО</a:t>
            </a:r>
            <a:r>
              <a:rPr lang="bg-BG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се</a:t>
            </a:r>
            <a:r>
              <a:rPr lang="bg-BG" b="1" spc="-3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осигуряват</a:t>
            </a:r>
            <a:r>
              <a:rPr lang="bg-BG" b="1" spc="-3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от</a:t>
            </a:r>
            <a:r>
              <a:rPr lang="bg-BG" b="1" spc="-3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бюджета</a:t>
            </a:r>
            <a:r>
              <a:rPr lang="bg-BG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3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общината</a:t>
            </a:r>
            <a:r>
              <a:rPr lang="bg-BG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и/или</a:t>
            </a:r>
            <a:r>
              <a:rPr lang="bg-BG" b="1" spc="-2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със</a:t>
            </a:r>
            <a:r>
              <a:rPr lang="bg-BG" b="1" spc="-3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средства</a:t>
            </a:r>
            <a:r>
              <a:rPr lang="bg-BG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от</a:t>
            </a:r>
            <a:r>
              <a:rPr lang="bg-BG" b="1" spc="-3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фондовете</a:t>
            </a:r>
            <a:r>
              <a:rPr lang="bg-BG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28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Европейския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съюз;</a:t>
            </a:r>
            <a:endParaRPr lang="bg-BG" sz="1600" b="1" dirty="0">
              <a:latin typeface="Times New Roman"/>
              <a:ea typeface="Symbol"/>
              <a:cs typeface="Symbol"/>
            </a:endParaRPr>
          </a:p>
          <a:p>
            <a:pPr marL="342900" marR="85725" lvl="0" indent="-342900" algn="just">
              <a:lnSpc>
                <a:spcPct val="115000"/>
              </a:lnSpc>
              <a:spcBef>
                <a:spcPts val="58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Кметът на общината организира наблюдението на изпълнението на ПИРО. За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резултатите от наблюдението на изпълнението на ПИРО се разработва годишен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 smtClean="0">
                <a:latin typeface="Times New Roman"/>
                <a:ea typeface="Symbol"/>
                <a:cs typeface="Symbol"/>
              </a:rPr>
              <a:t>доклад </a:t>
            </a:r>
            <a:r>
              <a:rPr lang="bg-BG" b="1" dirty="0">
                <a:latin typeface="Times New Roman"/>
                <a:ea typeface="Symbol"/>
                <a:cs typeface="Symbol"/>
              </a:rPr>
              <a:t>по определен от кмета на общината ред 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се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одобрява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от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Общинския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съвет по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предложение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кмета на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общината</a:t>
            </a:r>
            <a:r>
              <a:rPr lang="bg-BG" b="1" dirty="0" smtClean="0">
                <a:latin typeface="Times New Roman"/>
                <a:ea typeface="Symbol"/>
                <a:cs typeface="Symbol"/>
              </a:rPr>
              <a:t>;</a:t>
            </a:r>
            <a:endParaRPr lang="bg-BG" sz="1600" b="1" dirty="0">
              <a:latin typeface="Times New Roman"/>
              <a:ea typeface="Symbol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969481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692695"/>
            <a:ext cx="7704856" cy="3415166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60000">
                <a:schemeClr val="accent4">
                  <a:tint val="37000"/>
                  <a:satMod val="300000"/>
                  <a:lumMod val="40000"/>
                  <a:lumOff val="60000"/>
                  <a:alpha val="7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marL="342900" marR="84455" lvl="0" indent="-342900" algn="just">
              <a:lnSpc>
                <a:spcPct val="115000"/>
              </a:lnSpc>
              <a:spcBef>
                <a:spcPts val="580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Годишният</a:t>
            </a:r>
            <a:r>
              <a:rPr lang="bg-BG" b="1" spc="-5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доклад</a:t>
            </a:r>
            <a:r>
              <a:rPr lang="bg-BG" b="1" spc="-6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наблюдението</a:t>
            </a:r>
            <a:r>
              <a:rPr lang="bg-BG" b="1" spc="-4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изпълнението</a:t>
            </a:r>
            <a:r>
              <a:rPr lang="bg-BG" b="1" spc="-4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3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ПИРО</a:t>
            </a:r>
            <a:r>
              <a:rPr lang="bg-BG" b="1" spc="-5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се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изготвя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-4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внася</a:t>
            </a:r>
            <a:r>
              <a:rPr lang="bg-BG" b="1" spc="-28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 обсъждане и одобряване от Общинския съвет до 31 март на всяка следваща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година.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Годишният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доклад</a:t>
            </a:r>
            <a:r>
              <a:rPr lang="bg-BG" b="1" spc="-6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е</a:t>
            </a:r>
            <a:r>
              <a:rPr lang="bg-BG" b="1" spc="-6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публичен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се</a:t>
            </a:r>
            <a:r>
              <a:rPr lang="bg-BG" b="1" spc="-6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оповестява</a:t>
            </a:r>
            <a:r>
              <a:rPr lang="bg-BG" b="1" spc="-6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6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страницата</a:t>
            </a:r>
            <a:r>
              <a:rPr lang="bg-BG" b="1" spc="-5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6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общината</a:t>
            </a:r>
            <a:r>
              <a:rPr lang="bg-BG" b="1" spc="-29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в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интернет;</a:t>
            </a:r>
            <a:endParaRPr lang="bg-BG" sz="1600" b="1" dirty="0">
              <a:latin typeface="Times New Roman"/>
              <a:ea typeface="Symbol"/>
              <a:cs typeface="Symbol"/>
            </a:endParaRPr>
          </a:p>
          <a:p>
            <a:pPr marL="342900" marR="85725" lvl="0" indent="-342900" algn="just">
              <a:lnSpc>
                <a:spcPct val="113000"/>
              </a:lnSpc>
              <a:spcBef>
                <a:spcPts val="59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Годишните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доклади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наблюдението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изпълнението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ПИРО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съдържат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информация</a:t>
            </a:r>
            <a:r>
              <a:rPr lang="bg-BG" b="1" spc="-2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изготвяне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междинната</a:t>
            </a:r>
            <a:r>
              <a:rPr lang="bg-BG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 smtClean="0">
                <a:latin typeface="Times New Roman"/>
                <a:ea typeface="Symbol"/>
                <a:cs typeface="Symbol"/>
              </a:rPr>
              <a:t>следващите</a:t>
            </a:r>
            <a:r>
              <a:rPr lang="bg-BG" b="1" spc="-5" dirty="0" smtClean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 smtClean="0">
                <a:latin typeface="Times New Roman"/>
                <a:ea typeface="Symbol"/>
                <a:cs typeface="Symbol"/>
              </a:rPr>
              <a:t>оценки</a:t>
            </a:r>
            <a:r>
              <a:rPr lang="bg-BG" b="1" spc="-15" dirty="0" smtClean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на</a:t>
            </a:r>
            <a:r>
              <a:rPr lang="bg-BG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плана;</a:t>
            </a:r>
            <a:endParaRPr lang="bg-BG" sz="1600" b="1" dirty="0">
              <a:latin typeface="Times New Roman"/>
              <a:ea typeface="Symbol"/>
              <a:cs typeface="Symbol"/>
            </a:endParaRPr>
          </a:p>
          <a:p>
            <a:pPr marL="342900" marR="85090" lvl="0" indent="-342900" algn="just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544195" algn="l"/>
              </a:tabLst>
            </a:pPr>
            <a:r>
              <a:rPr lang="bg-BG" b="1" dirty="0">
                <a:latin typeface="Times New Roman"/>
                <a:ea typeface="Symbol"/>
                <a:cs typeface="Symbol"/>
              </a:rPr>
              <a:t>Копие от годишните доклади за наблюдението на изпълнението на ПИРО се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изпраща на председателя на областния съвет за развитие в 7-дневен срок от</a:t>
            </a:r>
            <a:r>
              <a:rPr lang="bg-BG" b="1" spc="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решението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за</a:t>
            </a:r>
            <a:r>
              <a:rPr lang="bg-BG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bg-BG" b="1" dirty="0">
                <a:latin typeface="Times New Roman"/>
                <a:ea typeface="Symbol"/>
                <a:cs typeface="Symbol"/>
              </a:rPr>
              <a:t>тяхното одобряване;</a:t>
            </a:r>
            <a:endParaRPr lang="bg-BG" sz="1600" b="1" dirty="0">
              <a:effectLst/>
              <a:latin typeface="Times New Roman"/>
              <a:ea typeface="Symbol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933698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270</TotalTime>
  <Words>1085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PowerPoint Presentation</vt:lpstr>
      <vt:lpstr>PowerPoint Presentation</vt:lpstr>
      <vt:lpstr>ОСНОВНИ СТЪПКИ ЗА ПОДГОТОВКА НА ПЛАН ЗА ИНТЕГРИРАНО РАЗВИТИЕ НА ОБЩИНА РАДОМИР</vt:lpstr>
      <vt:lpstr>ИЗГОТВЯНЕ, СЪГЛАСУВАНЕ, ПРИЕМАНЕ, АКТУАЛИЗИРАНЕ И ИЗПЪЛНЕНИЕ НА ПИРО</vt:lpstr>
      <vt:lpstr>PowerPoint Presentation</vt:lpstr>
      <vt:lpstr>PowerPoint Presentation</vt:lpstr>
      <vt:lpstr>PowerPoint Presentation</vt:lpstr>
      <vt:lpstr>НАБЛЮДЕНИЕ НА ПИРО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Dimitar S. Dimitrov</dc:creator>
  <cp:lastModifiedBy>Dimitar S. Dimitrov</cp:lastModifiedBy>
  <cp:revision>14</cp:revision>
  <dcterms:created xsi:type="dcterms:W3CDTF">2021-10-15T04:58:11Z</dcterms:created>
  <dcterms:modified xsi:type="dcterms:W3CDTF">2021-10-18T08:43:04Z</dcterms:modified>
</cp:coreProperties>
</file>